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2" r:id="rId9"/>
    <p:sldId id="270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9A6F0-6D41-40A1-91E8-53176DB46885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E2AC0E-4D63-437B-863A-A2C6DBF62F3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 smtClean="0"/>
            <a:t>2012-2013</a:t>
          </a:r>
        </a:p>
        <a:p>
          <a:pPr>
            <a:spcAft>
              <a:spcPts val="0"/>
            </a:spcAft>
          </a:pPr>
          <a:r>
            <a:rPr lang="en-US" sz="1400" b="1" dirty="0" smtClean="0"/>
            <a:t>Year 1</a:t>
          </a:r>
        </a:p>
        <a:p>
          <a:pPr>
            <a:spcAft>
              <a:spcPts val="0"/>
            </a:spcAft>
          </a:pPr>
          <a:r>
            <a:rPr lang="en-US" sz="1400" dirty="0" smtClean="0"/>
            <a:t>Development &amp; piloting of individual model components </a:t>
          </a:r>
        </a:p>
        <a:p>
          <a:pPr>
            <a:spcAft>
              <a:spcPts val="0"/>
            </a:spcAft>
          </a:pPr>
          <a:r>
            <a:rPr lang="en-US" sz="1400" dirty="0" smtClean="0"/>
            <a:t>(6 sites)</a:t>
          </a:r>
          <a:endParaRPr lang="en-US" sz="1400" dirty="0"/>
        </a:p>
      </dgm:t>
    </dgm:pt>
    <dgm:pt modelId="{75D140CB-B73E-44CD-90CE-EA51293120A0}" type="parTrans" cxnId="{92F74026-A356-4DB7-ADA1-453EAAB34CFD}">
      <dgm:prSet/>
      <dgm:spPr/>
      <dgm:t>
        <a:bodyPr/>
        <a:lstStyle/>
        <a:p>
          <a:endParaRPr lang="en-US"/>
        </a:p>
      </dgm:t>
    </dgm:pt>
    <dgm:pt modelId="{36DF58D4-5306-4EEB-8D71-7CFD84DBD439}" type="sibTrans" cxnId="{92F74026-A356-4DB7-ADA1-453EAAB34CFD}">
      <dgm:prSet/>
      <dgm:spPr/>
      <dgm:t>
        <a:bodyPr/>
        <a:lstStyle/>
        <a:p>
          <a:endParaRPr lang="en-US"/>
        </a:p>
      </dgm:t>
    </dgm:pt>
    <dgm:pt modelId="{14AF4C28-33D2-4F2B-8FE7-40F29E87285D}">
      <dgm:prSet phldrT="[Text]" custT="1"/>
      <dgm:spPr/>
      <dgm:t>
        <a:bodyPr/>
        <a:lstStyle/>
        <a:p>
          <a:r>
            <a:rPr lang="en-US" sz="1400" b="1" dirty="0" smtClean="0"/>
            <a:t>2013-2014</a:t>
          </a:r>
        </a:p>
        <a:p>
          <a:r>
            <a:rPr lang="en-US" sz="1400" b="1" dirty="0" smtClean="0"/>
            <a:t>Year 2</a:t>
          </a:r>
        </a:p>
        <a:p>
          <a:r>
            <a:rPr lang="en-US" sz="1400" dirty="0" smtClean="0"/>
            <a:t>Piloting of several components in combination (6 sites)</a:t>
          </a:r>
          <a:endParaRPr lang="en-US" sz="1400" dirty="0"/>
        </a:p>
      </dgm:t>
    </dgm:pt>
    <dgm:pt modelId="{37A5FA5D-FDDE-4493-85B3-4262FACF0A12}" type="parTrans" cxnId="{F58FD50F-6BED-4E36-9E23-C183E464659B}">
      <dgm:prSet/>
      <dgm:spPr/>
      <dgm:t>
        <a:bodyPr/>
        <a:lstStyle/>
        <a:p>
          <a:endParaRPr lang="en-US"/>
        </a:p>
      </dgm:t>
    </dgm:pt>
    <dgm:pt modelId="{9BE84B57-90DA-4A33-9757-753573664204}" type="sibTrans" cxnId="{F58FD50F-6BED-4E36-9E23-C183E464659B}">
      <dgm:prSet/>
      <dgm:spPr/>
      <dgm:t>
        <a:bodyPr/>
        <a:lstStyle/>
        <a:p>
          <a:endParaRPr lang="en-US"/>
        </a:p>
      </dgm:t>
    </dgm:pt>
    <dgm:pt modelId="{4B77DF61-2F4E-48A5-8D18-C41DBC2D6AF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2015-2016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/>
            <a:t>Year 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 smtClean="0"/>
            <a:t>Continue</a:t>
          </a:r>
          <a:r>
            <a:rPr lang="en-US" sz="1100" baseline="0" dirty="0" smtClean="0"/>
            <a:t> implementation at 30 Cohort 1 sites; enroll 30 more sites (Cohort 2)</a:t>
          </a:r>
          <a:endParaRPr lang="en-US" sz="1100" dirty="0"/>
        </a:p>
      </dgm:t>
    </dgm:pt>
    <dgm:pt modelId="{CA8711B7-BC72-4290-BEF3-385190D9A8E7}" type="parTrans" cxnId="{E1F061B5-AE30-412F-8716-94F94447472E}">
      <dgm:prSet/>
      <dgm:spPr/>
      <dgm:t>
        <a:bodyPr/>
        <a:lstStyle/>
        <a:p>
          <a:endParaRPr lang="en-US"/>
        </a:p>
      </dgm:t>
    </dgm:pt>
    <dgm:pt modelId="{95763A9F-7655-4DC0-957C-8408188FD0A3}" type="sibTrans" cxnId="{E1F061B5-AE30-412F-8716-94F94447472E}">
      <dgm:prSet/>
      <dgm:spPr/>
      <dgm:t>
        <a:bodyPr/>
        <a:lstStyle/>
        <a:p>
          <a:endParaRPr lang="en-US"/>
        </a:p>
      </dgm:t>
    </dgm:pt>
    <dgm:pt modelId="{8E80155E-285A-4CB2-9250-72C77088155B}">
      <dgm:prSet phldrT="[Text]" custT="1"/>
      <dgm:spPr/>
      <dgm:t>
        <a:bodyPr/>
        <a:lstStyle/>
        <a:p>
          <a:r>
            <a:rPr lang="en-US" sz="1400" b="1" dirty="0" smtClean="0"/>
            <a:t>2016-2017</a:t>
          </a:r>
        </a:p>
        <a:p>
          <a:r>
            <a:rPr lang="en-US" sz="1400" b="1" dirty="0" smtClean="0"/>
            <a:t>Year 5</a:t>
          </a:r>
        </a:p>
        <a:p>
          <a:r>
            <a:rPr lang="en-US" sz="1100" b="0" dirty="0" smtClean="0"/>
            <a:t>Continue</a:t>
          </a:r>
          <a:r>
            <a:rPr lang="en-US" sz="1100" b="0" baseline="0" dirty="0" smtClean="0"/>
            <a:t> implementation at 30 Cohort 2 sites, conduct follow-up data collection at Cohort 1 sites</a:t>
          </a:r>
          <a:endParaRPr lang="en-US" sz="1100" b="0" dirty="0"/>
        </a:p>
      </dgm:t>
    </dgm:pt>
    <dgm:pt modelId="{59CFB55F-1E92-42C1-8967-31E8EDCA2850}" type="parTrans" cxnId="{C0F1CE83-DF82-46D9-9135-24DC14222017}">
      <dgm:prSet/>
      <dgm:spPr/>
      <dgm:t>
        <a:bodyPr/>
        <a:lstStyle/>
        <a:p>
          <a:endParaRPr lang="en-US"/>
        </a:p>
      </dgm:t>
    </dgm:pt>
    <dgm:pt modelId="{A13186EE-C296-4165-9D68-393BFB637EC6}" type="sibTrans" cxnId="{C0F1CE83-DF82-46D9-9135-24DC14222017}">
      <dgm:prSet/>
      <dgm:spPr/>
      <dgm:t>
        <a:bodyPr/>
        <a:lstStyle/>
        <a:p>
          <a:endParaRPr lang="en-US"/>
        </a:p>
      </dgm:t>
    </dgm:pt>
    <dgm:pt modelId="{4978C88F-C722-4CA5-B7C2-2FE355E76B08}">
      <dgm:prSet custT="1"/>
      <dgm:spPr/>
      <dgm:t>
        <a:bodyPr/>
        <a:lstStyle/>
        <a:p>
          <a:r>
            <a:rPr lang="en-US" sz="1400" b="1" dirty="0" smtClean="0"/>
            <a:t>2014-2015</a:t>
          </a:r>
        </a:p>
        <a:p>
          <a:r>
            <a:rPr lang="en-US" sz="1400" b="1" dirty="0" smtClean="0"/>
            <a:t>Year 3</a:t>
          </a:r>
        </a:p>
        <a:p>
          <a:r>
            <a:rPr lang="en-US" sz="1100" dirty="0" smtClean="0"/>
            <a:t>Randomized control trial (RCT) of full model at 30 sites across the country (Cohort 1)</a:t>
          </a:r>
          <a:endParaRPr lang="en-US" sz="1100" dirty="0"/>
        </a:p>
      </dgm:t>
    </dgm:pt>
    <dgm:pt modelId="{51D1CF08-6221-4891-848F-1D7DF61E5044}" type="parTrans" cxnId="{DEAF3F56-EC5C-4359-80CA-EAB1F71693E1}">
      <dgm:prSet/>
      <dgm:spPr/>
      <dgm:t>
        <a:bodyPr/>
        <a:lstStyle/>
        <a:p>
          <a:endParaRPr lang="en-US"/>
        </a:p>
      </dgm:t>
    </dgm:pt>
    <dgm:pt modelId="{D1230212-81F8-4AEF-AA94-DF0020903FCE}" type="sibTrans" cxnId="{DEAF3F56-EC5C-4359-80CA-EAB1F71693E1}">
      <dgm:prSet/>
      <dgm:spPr/>
      <dgm:t>
        <a:bodyPr/>
        <a:lstStyle/>
        <a:p>
          <a:endParaRPr lang="en-US"/>
        </a:p>
      </dgm:t>
    </dgm:pt>
    <dgm:pt modelId="{1F8465EC-32E9-4579-B4DD-4D861CD9B520}" type="pres">
      <dgm:prSet presAssocID="{0CD9A6F0-6D41-40A1-91E8-53176DB4688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61761F-2FAE-4A1C-92EC-3861796C47DD}" type="pres">
      <dgm:prSet presAssocID="{0CD9A6F0-6D41-40A1-91E8-53176DB46885}" presName="arrow" presStyleLbl="bgShp" presStyleIdx="0" presStyleCnt="1" custLinFactNeighborX="-109" custLinFactNeighborY="5456"/>
      <dgm:spPr/>
    </dgm:pt>
    <dgm:pt modelId="{228E4406-4C04-474A-A2D8-D016214E3BD9}" type="pres">
      <dgm:prSet presAssocID="{0CD9A6F0-6D41-40A1-91E8-53176DB46885}" presName="linearProcess" presStyleCnt="0"/>
      <dgm:spPr/>
    </dgm:pt>
    <dgm:pt modelId="{E9A51EE2-D995-4603-BC91-C966FEDE7C22}" type="pres">
      <dgm:prSet presAssocID="{1AE2AC0E-4D63-437B-863A-A2C6DBF62F3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B1E05-A062-4D57-A2B9-E58A5E0B96C8}" type="pres">
      <dgm:prSet presAssocID="{36DF58D4-5306-4EEB-8D71-7CFD84DBD439}" presName="sibTrans" presStyleCnt="0"/>
      <dgm:spPr/>
    </dgm:pt>
    <dgm:pt modelId="{0E540EF8-C95E-4C63-A902-32BCF8C779E4}" type="pres">
      <dgm:prSet presAssocID="{14AF4C28-33D2-4F2B-8FE7-40F29E87285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446E3-51AE-466B-A9E6-37E68407F017}" type="pres">
      <dgm:prSet presAssocID="{9BE84B57-90DA-4A33-9757-753573664204}" presName="sibTrans" presStyleCnt="0"/>
      <dgm:spPr/>
    </dgm:pt>
    <dgm:pt modelId="{524E17E8-4C67-4F2A-A3EC-54B5AA840CCB}" type="pres">
      <dgm:prSet presAssocID="{4978C88F-C722-4CA5-B7C2-2FE355E76B0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0FAC7-B2C4-4D49-86A6-0BF8917B4BCF}" type="pres">
      <dgm:prSet presAssocID="{D1230212-81F8-4AEF-AA94-DF0020903FCE}" presName="sibTrans" presStyleCnt="0"/>
      <dgm:spPr/>
    </dgm:pt>
    <dgm:pt modelId="{7B44FF7A-B9A5-47E6-86F1-490FB3272F30}" type="pres">
      <dgm:prSet presAssocID="{4B77DF61-2F4E-48A5-8D18-C41DBC2D6AF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69E9B-49AB-4EDF-B193-F1649C5E71E2}" type="pres">
      <dgm:prSet presAssocID="{95763A9F-7655-4DC0-957C-8408188FD0A3}" presName="sibTrans" presStyleCnt="0"/>
      <dgm:spPr/>
    </dgm:pt>
    <dgm:pt modelId="{0485156A-2F0B-437A-B221-1A15E40BED49}" type="pres">
      <dgm:prSet presAssocID="{8E80155E-285A-4CB2-9250-72C77088155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8FD50F-6BED-4E36-9E23-C183E464659B}" srcId="{0CD9A6F0-6D41-40A1-91E8-53176DB46885}" destId="{14AF4C28-33D2-4F2B-8FE7-40F29E87285D}" srcOrd="1" destOrd="0" parTransId="{37A5FA5D-FDDE-4493-85B3-4262FACF0A12}" sibTransId="{9BE84B57-90DA-4A33-9757-753573664204}"/>
    <dgm:cxn modelId="{DEAF3F56-EC5C-4359-80CA-EAB1F71693E1}" srcId="{0CD9A6F0-6D41-40A1-91E8-53176DB46885}" destId="{4978C88F-C722-4CA5-B7C2-2FE355E76B08}" srcOrd="2" destOrd="0" parTransId="{51D1CF08-6221-4891-848F-1D7DF61E5044}" sibTransId="{D1230212-81F8-4AEF-AA94-DF0020903FCE}"/>
    <dgm:cxn modelId="{C8F69383-19FE-477F-A7B3-ED0DCFD56C13}" type="presOf" srcId="{1AE2AC0E-4D63-437B-863A-A2C6DBF62F36}" destId="{E9A51EE2-D995-4603-BC91-C966FEDE7C22}" srcOrd="0" destOrd="0" presId="urn:microsoft.com/office/officeart/2005/8/layout/hProcess9"/>
    <dgm:cxn modelId="{C0F1CE83-DF82-46D9-9135-24DC14222017}" srcId="{0CD9A6F0-6D41-40A1-91E8-53176DB46885}" destId="{8E80155E-285A-4CB2-9250-72C77088155B}" srcOrd="4" destOrd="0" parTransId="{59CFB55F-1E92-42C1-8967-31E8EDCA2850}" sibTransId="{A13186EE-C296-4165-9D68-393BFB637EC6}"/>
    <dgm:cxn modelId="{6B4B77BF-529E-425F-9C5F-F3EEDD7C2C2A}" type="presOf" srcId="{4978C88F-C722-4CA5-B7C2-2FE355E76B08}" destId="{524E17E8-4C67-4F2A-A3EC-54B5AA840CCB}" srcOrd="0" destOrd="0" presId="urn:microsoft.com/office/officeart/2005/8/layout/hProcess9"/>
    <dgm:cxn modelId="{D702B6AB-349D-4728-BF78-605FD6A5B0D8}" type="presOf" srcId="{0CD9A6F0-6D41-40A1-91E8-53176DB46885}" destId="{1F8465EC-32E9-4579-B4DD-4D861CD9B520}" srcOrd="0" destOrd="0" presId="urn:microsoft.com/office/officeart/2005/8/layout/hProcess9"/>
    <dgm:cxn modelId="{FC1AD283-E88E-46C8-B64C-4BC5D293A121}" type="presOf" srcId="{14AF4C28-33D2-4F2B-8FE7-40F29E87285D}" destId="{0E540EF8-C95E-4C63-A902-32BCF8C779E4}" srcOrd="0" destOrd="0" presId="urn:microsoft.com/office/officeart/2005/8/layout/hProcess9"/>
    <dgm:cxn modelId="{E1F061B5-AE30-412F-8716-94F94447472E}" srcId="{0CD9A6F0-6D41-40A1-91E8-53176DB46885}" destId="{4B77DF61-2F4E-48A5-8D18-C41DBC2D6AF9}" srcOrd="3" destOrd="0" parTransId="{CA8711B7-BC72-4290-BEF3-385190D9A8E7}" sibTransId="{95763A9F-7655-4DC0-957C-8408188FD0A3}"/>
    <dgm:cxn modelId="{E758C321-091F-4BB2-BD35-D8ADF06A13EF}" type="presOf" srcId="{4B77DF61-2F4E-48A5-8D18-C41DBC2D6AF9}" destId="{7B44FF7A-B9A5-47E6-86F1-490FB3272F30}" srcOrd="0" destOrd="0" presId="urn:microsoft.com/office/officeart/2005/8/layout/hProcess9"/>
    <dgm:cxn modelId="{B751B6B4-8731-44AE-A0B1-29BDFFD3D6A0}" type="presOf" srcId="{8E80155E-285A-4CB2-9250-72C77088155B}" destId="{0485156A-2F0B-437A-B221-1A15E40BED49}" srcOrd="0" destOrd="0" presId="urn:microsoft.com/office/officeart/2005/8/layout/hProcess9"/>
    <dgm:cxn modelId="{92F74026-A356-4DB7-ADA1-453EAAB34CFD}" srcId="{0CD9A6F0-6D41-40A1-91E8-53176DB46885}" destId="{1AE2AC0E-4D63-437B-863A-A2C6DBF62F36}" srcOrd="0" destOrd="0" parTransId="{75D140CB-B73E-44CD-90CE-EA51293120A0}" sibTransId="{36DF58D4-5306-4EEB-8D71-7CFD84DBD439}"/>
    <dgm:cxn modelId="{7275E422-625C-4E39-909A-0B820A0ACECF}" type="presParOf" srcId="{1F8465EC-32E9-4579-B4DD-4D861CD9B520}" destId="{6361761F-2FAE-4A1C-92EC-3861796C47DD}" srcOrd="0" destOrd="0" presId="urn:microsoft.com/office/officeart/2005/8/layout/hProcess9"/>
    <dgm:cxn modelId="{E9BFF70D-46D0-42CE-B688-914D00DDFE3D}" type="presParOf" srcId="{1F8465EC-32E9-4579-B4DD-4D861CD9B520}" destId="{228E4406-4C04-474A-A2D8-D016214E3BD9}" srcOrd="1" destOrd="0" presId="urn:microsoft.com/office/officeart/2005/8/layout/hProcess9"/>
    <dgm:cxn modelId="{20F1DCEC-2373-4E45-AD44-5F1A302C722E}" type="presParOf" srcId="{228E4406-4C04-474A-A2D8-D016214E3BD9}" destId="{E9A51EE2-D995-4603-BC91-C966FEDE7C22}" srcOrd="0" destOrd="0" presId="urn:microsoft.com/office/officeart/2005/8/layout/hProcess9"/>
    <dgm:cxn modelId="{D4FC4488-F5BD-44A7-8A8D-F7C7286D1D03}" type="presParOf" srcId="{228E4406-4C04-474A-A2D8-D016214E3BD9}" destId="{1BDB1E05-A062-4D57-A2B9-E58A5E0B96C8}" srcOrd="1" destOrd="0" presId="urn:microsoft.com/office/officeart/2005/8/layout/hProcess9"/>
    <dgm:cxn modelId="{67C3E165-1384-4BA1-BFEF-0A5B16ED27C6}" type="presParOf" srcId="{228E4406-4C04-474A-A2D8-D016214E3BD9}" destId="{0E540EF8-C95E-4C63-A902-32BCF8C779E4}" srcOrd="2" destOrd="0" presId="urn:microsoft.com/office/officeart/2005/8/layout/hProcess9"/>
    <dgm:cxn modelId="{C407AEA2-2B32-44DB-B1CE-0EACE90C0E50}" type="presParOf" srcId="{228E4406-4C04-474A-A2D8-D016214E3BD9}" destId="{5F7446E3-51AE-466B-A9E6-37E68407F017}" srcOrd="3" destOrd="0" presId="urn:microsoft.com/office/officeart/2005/8/layout/hProcess9"/>
    <dgm:cxn modelId="{BB517E63-1851-43E5-A801-31E1A279F472}" type="presParOf" srcId="{228E4406-4C04-474A-A2D8-D016214E3BD9}" destId="{524E17E8-4C67-4F2A-A3EC-54B5AA840CCB}" srcOrd="4" destOrd="0" presId="urn:microsoft.com/office/officeart/2005/8/layout/hProcess9"/>
    <dgm:cxn modelId="{CF66F320-0A12-4580-948D-86EF534D5E23}" type="presParOf" srcId="{228E4406-4C04-474A-A2D8-D016214E3BD9}" destId="{7B40FAC7-B2C4-4D49-86A6-0BF8917B4BCF}" srcOrd="5" destOrd="0" presId="urn:microsoft.com/office/officeart/2005/8/layout/hProcess9"/>
    <dgm:cxn modelId="{F878F1FC-2F86-402E-9D66-9C98352A9DA6}" type="presParOf" srcId="{228E4406-4C04-474A-A2D8-D016214E3BD9}" destId="{7B44FF7A-B9A5-47E6-86F1-490FB3272F30}" srcOrd="6" destOrd="0" presId="urn:microsoft.com/office/officeart/2005/8/layout/hProcess9"/>
    <dgm:cxn modelId="{D85EE99E-8EC2-454B-9B24-17D4A670D17B}" type="presParOf" srcId="{228E4406-4C04-474A-A2D8-D016214E3BD9}" destId="{5F769E9B-49AB-4EDF-B193-F1649C5E71E2}" srcOrd="7" destOrd="0" presId="urn:microsoft.com/office/officeart/2005/8/layout/hProcess9"/>
    <dgm:cxn modelId="{289195AA-3943-482A-83CD-D8B31A2C95BD}" type="presParOf" srcId="{228E4406-4C04-474A-A2D8-D016214E3BD9}" destId="{0485156A-2F0B-437A-B221-1A15E40BED4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1761F-2FAE-4A1C-92EC-3861796C47DD}">
      <dsp:nvSpPr>
        <dsp:cNvPr id="0" name=""/>
        <dsp:cNvSpPr/>
      </dsp:nvSpPr>
      <dsp:spPr>
        <a:xfrm>
          <a:off x="609595" y="0"/>
          <a:ext cx="6995160" cy="462597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51EE2-D995-4603-BC91-C966FEDE7C22}">
      <dsp:nvSpPr>
        <dsp:cNvPr id="0" name=""/>
        <dsp:cNvSpPr/>
      </dsp:nvSpPr>
      <dsp:spPr>
        <a:xfrm>
          <a:off x="2411" y="1387792"/>
          <a:ext cx="1451431" cy="18503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2012-2013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Year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Development &amp; piloting of individual model components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(6 sites)</a:t>
          </a:r>
          <a:endParaRPr lang="en-US" sz="1400" kern="1200" dirty="0"/>
        </a:p>
      </dsp:txBody>
      <dsp:txXfrm>
        <a:off x="73264" y="1458645"/>
        <a:ext cx="1309725" cy="1708684"/>
      </dsp:txXfrm>
    </dsp:sp>
    <dsp:sp modelId="{0E540EF8-C95E-4C63-A902-32BCF8C779E4}">
      <dsp:nvSpPr>
        <dsp:cNvPr id="0" name=""/>
        <dsp:cNvSpPr/>
      </dsp:nvSpPr>
      <dsp:spPr>
        <a:xfrm>
          <a:off x="1695747" y="1387792"/>
          <a:ext cx="1451431" cy="1850390"/>
        </a:xfrm>
        <a:prstGeom prst="roundRect">
          <a:avLst/>
        </a:prstGeom>
        <a:solidFill>
          <a:schemeClr val="accent4">
            <a:hueOff val="-1759144"/>
            <a:satOff val="10560"/>
            <a:lumOff val="-9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2013-2014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Year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Piloting of several components in combination (6 sites)</a:t>
          </a:r>
          <a:endParaRPr lang="en-US" sz="1400" kern="1200" dirty="0"/>
        </a:p>
      </dsp:txBody>
      <dsp:txXfrm>
        <a:off x="1766600" y="1458645"/>
        <a:ext cx="1309725" cy="1708684"/>
      </dsp:txXfrm>
    </dsp:sp>
    <dsp:sp modelId="{524E17E8-4C67-4F2A-A3EC-54B5AA840CCB}">
      <dsp:nvSpPr>
        <dsp:cNvPr id="0" name=""/>
        <dsp:cNvSpPr/>
      </dsp:nvSpPr>
      <dsp:spPr>
        <a:xfrm>
          <a:off x="3389084" y="1387792"/>
          <a:ext cx="1451431" cy="1850390"/>
        </a:xfrm>
        <a:prstGeom prst="roundRect">
          <a:avLst/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2014-2015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Year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Randomized control trial (RCT) of full model at 30 sites across the country (Cohort 1)</a:t>
          </a:r>
          <a:endParaRPr lang="en-US" sz="1100" kern="1200" dirty="0"/>
        </a:p>
      </dsp:txBody>
      <dsp:txXfrm>
        <a:off x="3459937" y="1458645"/>
        <a:ext cx="1309725" cy="1708684"/>
      </dsp:txXfrm>
    </dsp:sp>
    <dsp:sp modelId="{7B44FF7A-B9A5-47E6-86F1-490FB3272F30}">
      <dsp:nvSpPr>
        <dsp:cNvPr id="0" name=""/>
        <dsp:cNvSpPr/>
      </dsp:nvSpPr>
      <dsp:spPr>
        <a:xfrm>
          <a:off x="5082420" y="1387792"/>
          <a:ext cx="1451431" cy="1850390"/>
        </a:xfrm>
        <a:prstGeom prst="roundRect">
          <a:avLst/>
        </a:prstGeom>
        <a:solidFill>
          <a:schemeClr val="accent4">
            <a:hueOff val="-5277431"/>
            <a:satOff val="31679"/>
            <a:lumOff val="-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2015-2016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Year 4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/>
            <a:t>Continue</a:t>
          </a:r>
          <a:r>
            <a:rPr lang="en-US" sz="1100" kern="1200" baseline="0" dirty="0" smtClean="0"/>
            <a:t> implementation at 30 Cohort 1 sites; enroll 30 more sites (Cohort 2)</a:t>
          </a:r>
          <a:endParaRPr lang="en-US" sz="1100" kern="1200" dirty="0"/>
        </a:p>
      </dsp:txBody>
      <dsp:txXfrm>
        <a:off x="5153273" y="1458645"/>
        <a:ext cx="1309725" cy="1708684"/>
      </dsp:txXfrm>
    </dsp:sp>
    <dsp:sp modelId="{0485156A-2F0B-437A-B221-1A15E40BED49}">
      <dsp:nvSpPr>
        <dsp:cNvPr id="0" name=""/>
        <dsp:cNvSpPr/>
      </dsp:nvSpPr>
      <dsp:spPr>
        <a:xfrm>
          <a:off x="6775757" y="1387792"/>
          <a:ext cx="1451431" cy="1850390"/>
        </a:xfrm>
        <a:prstGeom prst="round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2016-2017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Year 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Continue</a:t>
          </a:r>
          <a:r>
            <a:rPr lang="en-US" sz="1100" b="0" kern="1200" baseline="0" dirty="0" smtClean="0"/>
            <a:t> implementation at 30 Cohort 2 sites, conduct follow-up data collection at Cohort 1 sites</a:t>
          </a:r>
          <a:endParaRPr lang="en-US" sz="1100" b="0" kern="1200" dirty="0"/>
        </a:p>
      </dsp:txBody>
      <dsp:txXfrm>
        <a:off x="6846610" y="1458645"/>
        <a:ext cx="1309725" cy="1708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55D2-55E9-43B2-8674-6ECF3950173E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FFF05-C749-44D5-BD13-9BC23BAB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2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2BFC-2ADD-4DDB-B251-4C819E0149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1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2BFC-2ADD-4DDB-B251-4C819E0149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9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4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2BFC-2ADD-4DDB-B251-4C819E0149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2BFC-2ADD-4DDB-B251-4C819E0149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4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2BFC-2ADD-4DDB-B251-4C819E0149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0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2BFC-2ADD-4DDB-B251-4C819E0149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A013-E33D-41D6-9903-AF1B30359324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A27E-37FF-4D46-8DE3-2F0F26569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A013-E33D-41D6-9903-AF1B30359324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A27E-37FF-4D46-8DE3-2F0F26569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A013-E33D-41D6-9903-AF1B30359324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A27E-37FF-4D46-8DE3-2F0F26569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A013-E33D-41D6-9903-AF1B30359324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A27E-37FF-4D46-8DE3-2F0F26569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A013-E33D-41D6-9903-AF1B30359324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A27E-37FF-4D46-8DE3-2F0F26569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A013-E33D-41D6-9903-AF1B30359324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A27E-37FF-4D46-8DE3-2F0F26569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A013-E33D-41D6-9903-AF1B30359324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A27E-37FF-4D46-8DE3-2F0F26569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A013-E33D-41D6-9903-AF1B30359324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A27E-37FF-4D46-8DE3-2F0F26569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A013-E33D-41D6-9903-AF1B30359324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A27E-37FF-4D46-8DE3-2F0F26569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A013-E33D-41D6-9903-AF1B30359324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A27E-37FF-4D46-8DE3-2F0F265691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A013-E33D-41D6-9903-AF1B30359324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AA27E-37FF-4D46-8DE3-2F0F265691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DAA27E-37FF-4D46-8DE3-2F0F265691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88A013-E33D-41D6-9903-AF1B30359324}" type="datetimeFigureOut">
              <a:rPr lang="en-US" smtClean="0"/>
              <a:t>2/9/2013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Kara.hume@un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Center </a:t>
            </a:r>
            <a:r>
              <a:rPr lang="en-US" dirty="0" smtClean="0"/>
              <a:t>for Secondary Education for Students with Autism (CSESA)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18" y="5410200"/>
            <a:ext cx="5369946" cy="102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3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CSESA Study &amp;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664260"/>
              </p:ext>
            </p:extLst>
          </p:nvPr>
        </p:nvGraphicFramePr>
        <p:xfrm>
          <a:off x="457200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8600" y="5137638"/>
            <a:ext cx="1219200" cy="16004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 treatment, 15 control; 12 students per site; each cohort enrolled for 2 years</a:t>
            </a:r>
            <a:endParaRPr lang="en-US" sz="1400" dirty="0"/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4648200" y="4528038"/>
            <a:ext cx="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5117122"/>
            <a:ext cx="12192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 treatment, 30 control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4507522"/>
            <a:ext cx="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23992" y="5108330"/>
            <a:ext cx="12192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 treatment, 15 control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924800" y="4648200"/>
            <a:ext cx="0" cy="489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1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CSESA Study &amp;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for collaborative partners for Years 3-5</a:t>
            </a:r>
          </a:p>
          <a:p>
            <a:r>
              <a:rPr lang="en-US" dirty="0" smtClean="0"/>
              <a:t>Looking for districts that:</a:t>
            </a:r>
          </a:p>
          <a:p>
            <a:pPr lvl="1"/>
            <a:r>
              <a:rPr lang="en-US" dirty="0" smtClean="0"/>
              <a:t>Will commit to the project for 2-3 years</a:t>
            </a:r>
          </a:p>
          <a:p>
            <a:pPr lvl="1"/>
            <a:r>
              <a:rPr lang="en-US" dirty="0" smtClean="0"/>
              <a:t>Have leaders that are open, flexible, and willing to participate/provide time for team members to participate</a:t>
            </a:r>
          </a:p>
          <a:p>
            <a:pPr lvl="1"/>
            <a:r>
              <a:rPr lang="en-US" dirty="0" smtClean="0"/>
              <a:t>Can form a team of district/school professionals to support the implementation of the model</a:t>
            </a:r>
          </a:p>
          <a:p>
            <a:pPr lvl="1"/>
            <a:r>
              <a:rPr lang="en-US" dirty="0" smtClean="0"/>
              <a:t>Have high schools that serve at least 12 students with ASD with varied needs</a:t>
            </a:r>
          </a:p>
          <a:p>
            <a:pPr lvl="1"/>
            <a:r>
              <a:rPr lang="en-US" dirty="0" smtClean="0"/>
              <a:t>Recognize they may be assigned to a control condition</a:t>
            </a:r>
          </a:p>
        </p:txBody>
      </p:sp>
    </p:spTree>
    <p:extLst>
      <p:ext uri="{BB962C8B-B14F-4D97-AF65-F5344CB8AC3E}">
        <p14:creationId xmlns:p14="http://schemas.microsoft.com/office/powerpoint/2010/main" val="3904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Collaborate with CSESA?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Intervention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in developing site based team</a:t>
            </a:r>
          </a:p>
          <a:p>
            <a:r>
              <a:rPr lang="en-US" dirty="0" smtClean="0"/>
              <a:t>Ongoing assessment of program quality</a:t>
            </a:r>
          </a:p>
          <a:p>
            <a:r>
              <a:rPr lang="en-US" dirty="0" smtClean="0"/>
              <a:t>Training and weekly coaching on each component </a:t>
            </a:r>
          </a:p>
          <a:p>
            <a:r>
              <a:rPr lang="en-US" dirty="0" smtClean="0"/>
              <a:t>Financial compensation for team members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Support in developing site based team</a:t>
            </a:r>
          </a:p>
          <a:p>
            <a:r>
              <a:rPr lang="en-US" dirty="0" smtClean="0"/>
              <a:t>Ongoing assessment of program quality</a:t>
            </a:r>
          </a:p>
          <a:p>
            <a:r>
              <a:rPr lang="en-US" dirty="0" smtClean="0"/>
              <a:t>Financial compensation for team members</a:t>
            </a:r>
          </a:p>
          <a:p>
            <a:r>
              <a:rPr lang="en-US" dirty="0" smtClean="0"/>
              <a:t>Training at the end of the study (2017)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Collaborate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districts you work with:</a:t>
            </a:r>
          </a:p>
          <a:p>
            <a:pPr lvl="1"/>
            <a:r>
              <a:rPr lang="en-US" dirty="0" smtClean="0"/>
              <a:t>Are there high schools that could benefit from comprehensive programming for their students with ASD?</a:t>
            </a:r>
          </a:p>
          <a:p>
            <a:pPr lvl="1"/>
            <a:r>
              <a:rPr lang="en-US" dirty="0" smtClean="0"/>
              <a:t>Are their district/school leaders that are interested in collaborating with a research team?</a:t>
            </a:r>
          </a:p>
          <a:p>
            <a:r>
              <a:rPr lang="en-US" dirty="0" smtClean="0"/>
              <a:t>Connect CSESA team </a:t>
            </a:r>
            <a:r>
              <a:rPr lang="en-US" dirty="0" smtClean="0"/>
              <a:t>with </a:t>
            </a:r>
            <a:r>
              <a:rPr lang="en-US" dirty="0" smtClean="0"/>
              <a:t>potential </a:t>
            </a:r>
            <a:r>
              <a:rPr lang="en-US" dirty="0" smtClean="0"/>
              <a:t>collaborators</a:t>
            </a:r>
          </a:p>
          <a:p>
            <a:pPr lvl="1"/>
            <a:r>
              <a:rPr lang="en-US" dirty="0" smtClean="0">
                <a:hlinkClick r:id="rId2"/>
              </a:rPr>
              <a:t>Kara.hume@unc.edu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9" name="Picture 2" descr="http://www.uwrf.edu/TED/images/ReadingMe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31718"/>
            <a:ext cx="2246434" cy="153399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CSESA?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on Secondary Education for Students with Autism Spectrum Disorders (ASD)</a:t>
            </a:r>
          </a:p>
          <a:p>
            <a:pPr lvl="1"/>
            <a:r>
              <a:rPr lang="en-US" dirty="0" smtClean="0"/>
              <a:t>Center funded by the Department of Education to develop and study a comprehensive high school program for students on the autism spectrum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8" name="Picture 4" descr="http://www.investigatinghealthyminds.org/graphics/waismanLogo_Gr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7646"/>
            <a:ext cx="2983518" cy="49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BkKgPvPqbk3aaeqLeQkQncOHpDoadak891WhJP7yOByNk6Dh1w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72" y="4455746"/>
            <a:ext cx="1778953" cy="4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SHiip8xwnIj1MWypVkNHPCm1_TklnLKYUQgzLpBP43IuX25C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3" y="4343399"/>
            <a:ext cx="2628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RwiWafNyfwPHpITBECxmSiSHiXBto8XhGIrSjnGD37Y205HhSl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3" y="5410199"/>
            <a:ext cx="21336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static.com/images?q=tbn:ANd9GcTCys8qLin3OwxdLHA7iC-pYx7DgVdmxNrT4zCISa1t8beria1I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04" y="5244152"/>
            <a:ext cx="2382710" cy="10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3.gstatic.com/images?q=tbn:ANd9GcTh-uvGvX69U4g81PcopM7PlODXhA66AhuQrgGDhPtMs6ABjf4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44152"/>
            <a:ext cx="1425629" cy="9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CSESA?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Attending to this need:</a:t>
            </a:r>
          </a:p>
          <a:p>
            <a:endParaRPr lang="en-US" dirty="0"/>
          </a:p>
          <a:p>
            <a:pPr lvl="1"/>
            <a:r>
              <a:rPr lang="en-US" dirty="0"/>
              <a:t>When young adults with ASD leave the public school system,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i="1" dirty="0"/>
              <a:t>“nearly 80% still live at home, almost half have no jobs or postsecondary training, 40% never have contact with friends, 17% never feel hopeful about the future, 21% never engage in outside activities, and many experience a decrease in insurance coverage and therapy services” </a:t>
            </a:r>
            <a:r>
              <a:rPr lang="en-US" dirty="0"/>
              <a:t>(Shattuck, 2010).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CSESA?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CSESA builds on the work of the National Professional Development Center on ASD (NPDC)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105400"/>
            <a:ext cx="81534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CSESA Foundations</a:t>
            </a:r>
            <a:endParaRPr lang="en-US" b="1" dirty="0" smtClean="0"/>
          </a:p>
          <a:p>
            <a:pPr algn="ctr"/>
            <a:r>
              <a:rPr lang="en-US" dirty="0" smtClean="0"/>
              <a:t>(building teams at the school, assessing program quality, training &amp; coaching in the use of evidence based practices, data collection)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CSESA?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0792" y="5556766"/>
            <a:ext cx="78486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CSESA Foundations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3429000"/>
            <a:ext cx="3352800" cy="1981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Transition &amp; Families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Parent support &amp; education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Community/School mapping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Transition planning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Student involvement in IEP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Career development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37" y="1219200"/>
            <a:ext cx="3863663" cy="17145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CSESA?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4191000"/>
            <a:ext cx="1905000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Transition &amp; Families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3200" y="3429000"/>
            <a:ext cx="3352800" cy="1981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Social Competence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Structured social skills instruction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(Social Competence </a:t>
            </a:r>
            <a:r>
              <a:rPr lang="en-US" sz="1600" dirty="0" smtClean="0">
                <a:solidFill>
                  <a:schemeClr val="tx1"/>
                </a:solidFill>
              </a:rPr>
              <a:t>Intervention-A)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Peer support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Peer networks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026" name="Picture 2" descr="http://www.futurity.org/wp-content/uploads/2012/08/teenguyfriends_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3095625" cy="21109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0792" y="5556766"/>
            <a:ext cx="78486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CSESA Foundations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CSESA?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4191000"/>
            <a:ext cx="1905000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Transition &amp; Families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3200" y="4191000"/>
            <a:ext cx="1951892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Social Competence 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00600" y="3408485"/>
            <a:ext cx="3352800" cy="1981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Academic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Collaborative Strategic Reading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Alternate Achievement Literacy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799"/>
            <a:ext cx="1899818" cy="25013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0792" y="5556766"/>
            <a:ext cx="78486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CSESA Foundations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CSESA?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4195394"/>
            <a:ext cx="1752600" cy="12148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Transition &amp; Families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057400" y="4195395"/>
            <a:ext cx="1752600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Social Competence 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62400" y="4195395"/>
            <a:ext cx="1600200" cy="11942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Academic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638800" y="3174022"/>
            <a:ext cx="3352800" cy="22156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Personal Responsibility, Independence, Self-Management (PRISM)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Process for developing goals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Selecting appropriate interventions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Tracking progress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 of technology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07" y="1219200"/>
            <a:ext cx="2247900" cy="167727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0792" y="5556766"/>
            <a:ext cx="78486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CSESA Foundations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CSESA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based teams will implement these components across a two-year period with the support and resources from research staff</a:t>
            </a:r>
          </a:p>
          <a:p>
            <a:pPr lvl="1"/>
            <a:r>
              <a:rPr lang="en-US" dirty="0" smtClean="0"/>
              <a:t>Teams will select order of implementation </a:t>
            </a:r>
          </a:p>
          <a:p>
            <a:pPr lvl="1"/>
            <a:r>
              <a:rPr lang="en-US" dirty="0" smtClean="0"/>
              <a:t>Research team will support school teams (e.g. planning, training, coaching, materials) and plan for future use after project is complete </a:t>
            </a:r>
          </a:p>
          <a:p>
            <a:pPr lvl="1"/>
            <a:r>
              <a:rPr lang="en-US" dirty="0" smtClean="0"/>
              <a:t>All students with ASD can access each component</a:t>
            </a:r>
          </a:p>
          <a:p>
            <a:pPr lvl="2"/>
            <a:r>
              <a:rPr lang="en-US" dirty="0" smtClean="0"/>
              <a:t>Pieces may vary depending on post-secondary plans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</TotalTime>
  <Words>653</Words>
  <Application>Microsoft Office PowerPoint</Application>
  <PresentationFormat>On-screen Show (4:3)</PresentationFormat>
  <Paragraphs>166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Center for Secondary Education for Students with Autism (CSESA)</vt:lpstr>
      <vt:lpstr>What is CSESA?</vt:lpstr>
      <vt:lpstr>What is CSESA?</vt:lpstr>
      <vt:lpstr>What is CSESA?</vt:lpstr>
      <vt:lpstr>What is CSESA?</vt:lpstr>
      <vt:lpstr>What is CSESA?</vt:lpstr>
      <vt:lpstr>What is CSESA?</vt:lpstr>
      <vt:lpstr>What is CSESA?</vt:lpstr>
      <vt:lpstr>How does CSESA work?</vt:lpstr>
      <vt:lpstr>CSESA Study &amp; Timeline</vt:lpstr>
      <vt:lpstr>CSESA Study &amp; Timeline</vt:lpstr>
      <vt:lpstr>Why Collaborate with CSESA?</vt:lpstr>
      <vt:lpstr>How to Collaborate</vt:lpstr>
    </vt:vector>
  </TitlesOfParts>
  <Company>FPG Child Development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with the Center for Secondary Education for Students with Autism (CSESA)</dc:title>
  <dc:creator>fpg</dc:creator>
  <cp:lastModifiedBy>Kara Hume</cp:lastModifiedBy>
  <cp:revision>18</cp:revision>
  <dcterms:created xsi:type="dcterms:W3CDTF">2012-11-07T20:54:05Z</dcterms:created>
  <dcterms:modified xsi:type="dcterms:W3CDTF">2013-02-10T03:23:16Z</dcterms:modified>
</cp:coreProperties>
</file>