
<file path=[Content_Types].xml><?xml version="1.0" encoding="utf-8"?>
<Types xmlns="http://schemas.openxmlformats.org/package/2006/content-types">
  <Default Extension="png" ContentType="image/png"/>
  <Default Extension="jpeg" ContentType="image/jpeg"/>
  <Default Extension="mov" ContentType="video/quicktime"/>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551" r:id="rId2"/>
    <p:sldId id="296" r:id="rId3"/>
    <p:sldId id="297" r:id="rId4"/>
    <p:sldId id="298" r:id="rId5"/>
    <p:sldId id="503" r:id="rId6"/>
    <p:sldId id="369" r:id="rId7"/>
    <p:sldId id="561" r:id="rId8"/>
    <p:sldId id="460" r:id="rId9"/>
    <p:sldId id="461" r:id="rId10"/>
    <p:sldId id="517" r:id="rId11"/>
    <p:sldId id="472" r:id="rId12"/>
    <p:sldId id="566" r:id="rId13"/>
    <p:sldId id="567" r:id="rId14"/>
    <p:sldId id="575" r:id="rId15"/>
    <p:sldId id="568" r:id="rId16"/>
    <p:sldId id="569" r:id="rId17"/>
    <p:sldId id="570" r:id="rId18"/>
    <p:sldId id="571" r:id="rId19"/>
    <p:sldId id="471" r:id="rId20"/>
    <p:sldId id="542" r:id="rId21"/>
    <p:sldId id="481" r:id="rId22"/>
    <p:sldId id="482" r:id="rId23"/>
    <p:sldId id="572" r:id="rId24"/>
    <p:sldId id="483" r:id="rId25"/>
    <p:sldId id="484" r:id="rId26"/>
    <p:sldId id="486" r:id="rId27"/>
    <p:sldId id="576" r:id="rId28"/>
    <p:sldId id="554" r:id="rId29"/>
    <p:sldId id="564" r:id="rId30"/>
    <p:sldId id="555" r:id="rId31"/>
    <p:sldId id="556" r:id="rId32"/>
    <p:sldId id="563" r:id="rId33"/>
    <p:sldId id="557" r:id="rId34"/>
    <p:sldId id="350" r:id="rId35"/>
    <p:sldId id="565" r:id="rId3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pg"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8" autoAdjust="0"/>
    <p:restoredTop sz="86424" autoAdjust="0"/>
  </p:normalViewPr>
  <p:slideViewPr>
    <p:cSldViewPr>
      <p:cViewPr varScale="1">
        <p:scale>
          <a:sx n="69" d="100"/>
          <a:sy n="69" d="100"/>
        </p:scale>
        <p:origin x="438"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132" y="-84"/>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321FF-6DAC-BB42-8005-250964921E56}"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F4D3C629-658E-2C4B-85DF-4CEBE7B15FCA}">
      <dgm:prSet phldrT="[Text]"/>
      <dgm:spPr>
        <a:solidFill>
          <a:schemeClr val="accent2">
            <a:lumMod val="75000"/>
          </a:schemeClr>
        </a:solidFill>
      </dgm:spPr>
      <dgm:t>
        <a:bodyPr/>
        <a:lstStyle/>
        <a:p>
          <a:r>
            <a:rPr lang="en-US" dirty="0" smtClean="0"/>
            <a:t>Plan</a:t>
          </a:r>
          <a:endParaRPr lang="en-US" dirty="0"/>
        </a:p>
      </dgm:t>
    </dgm:pt>
    <dgm:pt modelId="{6E578654-D3A3-554D-A373-E1CED7BB1AA0}" type="parTrans" cxnId="{2FA74FED-9D88-FA44-A587-5D0393325534}">
      <dgm:prSet/>
      <dgm:spPr/>
      <dgm:t>
        <a:bodyPr/>
        <a:lstStyle/>
        <a:p>
          <a:endParaRPr lang="en-US"/>
        </a:p>
      </dgm:t>
    </dgm:pt>
    <dgm:pt modelId="{915DD4AC-E600-BB4E-AC17-E3C57F8B7E0F}" type="sibTrans" cxnId="{2FA74FED-9D88-FA44-A587-5D0393325534}">
      <dgm:prSet/>
      <dgm:spPr/>
      <dgm:t>
        <a:bodyPr/>
        <a:lstStyle/>
        <a:p>
          <a:endParaRPr lang="en-US"/>
        </a:p>
      </dgm:t>
    </dgm:pt>
    <dgm:pt modelId="{956A5815-DE26-FC4C-A374-8644DBF3C15E}">
      <dgm:prSet phldrT="[Text]" custT="1"/>
      <dgm:spPr/>
      <dgm:t>
        <a:bodyPr/>
        <a:lstStyle/>
        <a:p>
          <a:r>
            <a:rPr lang="en-US" sz="2400" dirty="0" smtClean="0"/>
            <a:t>Choose skill/behavior</a:t>
          </a:r>
          <a:endParaRPr lang="en-US" sz="2400" dirty="0"/>
        </a:p>
      </dgm:t>
    </dgm:pt>
    <dgm:pt modelId="{DB4AAE1D-0DEC-B140-89D3-0CE3B1081AFE}" type="parTrans" cxnId="{30EC9E1A-AEE0-CB4E-9A2F-626935C73F23}">
      <dgm:prSet/>
      <dgm:spPr/>
      <dgm:t>
        <a:bodyPr/>
        <a:lstStyle/>
        <a:p>
          <a:endParaRPr lang="en-US"/>
        </a:p>
      </dgm:t>
    </dgm:pt>
    <dgm:pt modelId="{B7CBA2C0-CF8E-A046-922F-C065F1978F4C}" type="sibTrans" cxnId="{30EC9E1A-AEE0-CB4E-9A2F-626935C73F23}">
      <dgm:prSet/>
      <dgm:spPr/>
      <dgm:t>
        <a:bodyPr/>
        <a:lstStyle/>
        <a:p>
          <a:endParaRPr lang="en-US"/>
        </a:p>
      </dgm:t>
    </dgm:pt>
    <dgm:pt modelId="{9E70362B-66F2-7643-BFE8-D4A902DD887C}">
      <dgm:prSet phldrT="[Text]" custT="1"/>
      <dgm:spPr/>
      <dgm:t>
        <a:bodyPr/>
        <a:lstStyle/>
        <a:p>
          <a:r>
            <a:rPr lang="en-US" sz="2400" dirty="0" smtClean="0"/>
            <a:t>Collect baseline data</a:t>
          </a:r>
          <a:endParaRPr lang="en-US" sz="2400" dirty="0"/>
        </a:p>
      </dgm:t>
    </dgm:pt>
    <dgm:pt modelId="{D80D23A9-21BC-CC44-A37C-099CCE52525B}" type="parTrans" cxnId="{0373FCB5-F5A5-874E-A4D3-D0A908BB8318}">
      <dgm:prSet/>
      <dgm:spPr/>
      <dgm:t>
        <a:bodyPr/>
        <a:lstStyle/>
        <a:p>
          <a:endParaRPr lang="en-US"/>
        </a:p>
      </dgm:t>
    </dgm:pt>
    <dgm:pt modelId="{91EA7C60-A930-3148-8921-64EFF242962F}" type="sibTrans" cxnId="{0373FCB5-F5A5-874E-A4D3-D0A908BB8318}">
      <dgm:prSet/>
      <dgm:spPr/>
      <dgm:t>
        <a:bodyPr/>
        <a:lstStyle/>
        <a:p>
          <a:endParaRPr lang="en-US"/>
        </a:p>
      </dgm:t>
    </dgm:pt>
    <dgm:pt modelId="{52D59A95-F7BF-064C-942C-61CB9D4AE4D4}">
      <dgm:prSet phldrT="[Text]"/>
      <dgm:spPr>
        <a:solidFill>
          <a:schemeClr val="accent3">
            <a:lumMod val="75000"/>
          </a:schemeClr>
        </a:solidFill>
      </dgm:spPr>
      <dgm:t>
        <a:bodyPr/>
        <a:lstStyle/>
        <a:p>
          <a:r>
            <a:rPr lang="en-US" dirty="0" smtClean="0"/>
            <a:t>Implement</a:t>
          </a:r>
          <a:endParaRPr lang="en-US" dirty="0"/>
        </a:p>
      </dgm:t>
    </dgm:pt>
    <dgm:pt modelId="{6AF9B239-1E6A-784D-9314-961D72E45681}" type="parTrans" cxnId="{703D7EC7-F7B5-3A40-AF4C-3D2D2CE7A6D9}">
      <dgm:prSet/>
      <dgm:spPr/>
      <dgm:t>
        <a:bodyPr/>
        <a:lstStyle/>
        <a:p>
          <a:endParaRPr lang="en-US"/>
        </a:p>
      </dgm:t>
    </dgm:pt>
    <dgm:pt modelId="{CAF5FE43-4F72-3446-99E3-D4F16AAC6903}" type="sibTrans" cxnId="{703D7EC7-F7B5-3A40-AF4C-3D2D2CE7A6D9}">
      <dgm:prSet/>
      <dgm:spPr/>
      <dgm:t>
        <a:bodyPr/>
        <a:lstStyle/>
        <a:p>
          <a:endParaRPr lang="en-US"/>
        </a:p>
      </dgm:t>
    </dgm:pt>
    <dgm:pt modelId="{8F27AE64-3853-234A-84C8-9A5357AA6DAD}">
      <dgm:prSet phldrT="[Text]" custT="1"/>
      <dgm:spPr/>
      <dgm:t>
        <a:bodyPr/>
        <a:lstStyle/>
        <a:p>
          <a:r>
            <a:rPr lang="en-US" sz="2400" dirty="0" smtClean="0"/>
            <a:t>Implement steps of EBP well and consistently</a:t>
          </a:r>
          <a:endParaRPr lang="en-US" sz="2400" dirty="0"/>
        </a:p>
      </dgm:t>
    </dgm:pt>
    <dgm:pt modelId="{2522F469-67D3-2441-8CC8-8F519FFDE97C}" type="parTrans" cxnId="{97B7A147-2486-0545-9466-9EFB694FFE5F}">
      <dgm:prSet/>
      <dgm:spPr/>
      <dgm:t>
        <a:bodyPr/>
        <a:lstStyle/>
        <a:p>
          <a:endParaRPr lang="en-US"/>
        </a:p>
      </dgm:t>
    </dgm:pt>
    <dgm:pt modelId="{D7DE1505-2A4E-D34D-8C06-BEB3D0D83FBF}" type="sibTrans" cxnId="{97B7A147-2486-0545-9466-9EFB694FFE5F}">
      <dgm:prSet/>
      <dgm:spPr/>
      <dgm:t>
        <a:bodyPr/>
        <a:lstStyle/>
        <a:p>
          <a:endParaRPr lang="en-US"/>
        </a:p>
      </dgm:t>
    </dgm:pt>
    <dgm:pt modelId="{2C59ADB1-E8AD-EF43-B0DD-D71F411AB2C3}">
      <dgm:prSet phldrT="[Text]"/>
      <dgm:spPr/>
      <dgm:t>
        <a:bodyPr/>
        <a:lstStyle/>
        <a:p>
          <a:r>
            <a:rPr lang="en-US" dirty="0" smtClean="0"/>
            <a:t>Assess</a:t>
          </a:r>
        </a:p>
      </dgm:t>
    </dgm:pt>
    <dgm:pt modelId="{BDFCF3D9-EE50-A442-BA0F-26B89BBBCA68}" type="parTrans" cxnId="{94E4BF02-9545-F748-850A-DDE2701C7779}">
      <dgm:prSet/>
      <dgm:spPr/>
      <dgm:t>
        <a:bodyPr/>
        <a:lstStyle/>
        <a:p>
          <a:endParaRPr lang="en-US"/>
        </a:p>
      </dgm:t>
    </dgm:pt>
    <dgm:pt modelId="{375C9FD3-90BA-1F40-B97D-1F81993E8B51}" type="sibTrans" cxnId="{94E4BF02-9545-F748-850A-DDE2701C7779}">
      <dgm:prSet/>
      <dgm:spPr/>
      <dgm:t>
        <a:bodyPr/>
        <a:lstStyle/>
        <a:p>
          <a:endParaRPr lang="en-US"/>
        </a:p>
      </dgm:t>
    </dgm:pt>
    <dgm:pt modelId="{7BE6B1EA-F6DC-1F42-BB7D-4F81F967175E}">
      <dgm:prSet phldrT="[Text]" custT="1"/>
      <dgm:spPr/>
      <dgm:t>
        <a:bodyPr/>
        <a:lstStyle/>
        <a:p>
          <a:r>
            <a:rPr lang="en-US" sz="2400" dirty="0" smtClean="0"/>
            <a:t>Collect data on student progress</a:t>
          </a:r>
          <a:endParaRPr lang="en-US" sz="2400" dirty="0"/>
        </a:p>
      </dgm:t>
    </dgm:pt>
    <dgm:pt modelId="{2013FBCD-529A-F541-B12D-BCBB0619611D}" type="parTrans" cxnId="{60D57AD9-6910-E34E-94B9-E5DACD8900E1}">
      <dgm:prSet/>
      <dgm:spPr/>
      <dgm:t>
        <a:bodyPr/>
        <a:lstStyle/>
        <a:p>
          <a:endParaRPr lang="en-US"/>
        </a:p>
      </dgm:t>
    </dgm:pt>
    <dgm:pt modelId="{543DBFFD-96E3-5B46-8A8D-349CA9D7BD98}" type="sibTrans" cxnId="{60D57AD9-6910-E34E-94B9-E5DACD8900E1}">
      <dgm:prSet/>
      <dgm:spPr/>
      <dgm:t>
        <a:bodyPr/>
        <a:lstStyle/>
        <a:p>
          <a:endParaRPr lang="en-US"/>
        </a:p>
      </dgm:t>
    </dgm:pt>
    <dgm:pt modelId="{B6A40205-F96E-594A-ABA1-A65B10C4A665}">
      <dgm:prSet phldrT="[Text]" custT="1"/>
      <dgm:spPr/>
      <dgm:t>
        <a:bodyPr/>
        <a:lstStyle/>
        <a:p>
          <a:r>
            <a:rPr lang="en-US" sz="2400" dirty="0" smtClean="0"/>
            <a:t>Collect data on your implementation</a:t>
          </a:r>
          <a:endParaRPr lang="en-US" sz="2400" dirty="0"/>
        </a:p>
      </dgm:t>
    </dgm:pt>
    <dgm:pt modelId="{5CEBE5D3-BC64-C440-B8EE-C0DFF156D5AE}" type="parTrans" cxnId="{7F91046E-682E-2B48-A50A-7CC34C144E7B}">
      <dgm:prSet/>
      <dgm:spPr/>
      <dgm:t>
        <a:bodyPr/>
        <a:lstStyle/>
        <a:p>
          <a:endParaRPr lang="en-US"/>
        </a:p>
      </dgm:t>
    </dgm:pt>
    <dgm:pt modelId="{B21129EB-BA3E-EB44-AEA5-F53DB3AB9F74}" type="sibTrans" cxnId="{7F91046E-682E-2B48-A50A-7CC34C144E7B}">
      <dgm:prSet/>
      <dgm:spPr/>
      <dgm:t>
        <a:bodyPr/>
        <a:lstStyle/>
        <a:p>
          <a:endParaRPr lang="en-US"/>
        </a:p>
      </dgm:t>
    </dgm:pt>
    <dgm:pt modelId="{94B1F84F-9BFA-2C42-A2C8-682C54EA5CF0}">
      <dgm:prSet custT="1"/>
      <dgm:spPr/>
      <dgm:t>
        <a:bodyPr/>
        <a:lstStyle/>
        <a:p>
          <a:r>
            <a:rPr lang="en-US" sz="2400" dirty="0" smtClean="0"/>
            <a:t>Make specific decisions related to EBP</a:t>
          </a:r>
        </a:p>
      </dgm:t>
    </dgm:pt>
    <dgm:pt modelId="{EE76808F-C3D2-0D44-A7F5-A8094A809659}" type="parTrans" cxnId="{8B806287-233C-124F-AB2F-DF68C3B1C67E}">
      <dgm:prSet/>
      <dgm:spPr/>
      <dgm:t>
        <a:bodyPr/>
        <a:lstStyle/>
        <a:p>
          <a:endParaRPr lang="en-US"/>
        </a:p>
      </dgm:t>
    </dgm:pt>
    <dgm:pt modelId="{2D9B6E0E-8B0E-844B-A83F-9B942AAF2652}" type="sibTrans" cxnId="{8B806287-233C-124F-AB2F-DF68C3B1C67E}">
      <dgm:prSet/>
      <dgm:spPr/>
      <dgm:t>
        <a:bodyPr/>
        <a:lstStyle/>
        <a:p>
          <a:endParaRPr lang="en-US"/>
        </a:p>
      </dgm:t>
    </dgm:pt>
    <dgm:pt modelId="{3BCBE5C6-BC3B-C34A-8E50-EDD7258B7DDB}" type="pres">
      <dgm:prSet presAssocID="{561321FF-6DAC-BB42-8005-250964921E56}" presName="Name0" presStyleCnt="0">
        <dgm:presLayoutVars>
          <dgm:dir/>
          <dgm:animLvl val="lvl"/>
          <dgm:resizeHandles val="exact"/>
        </dgm:presLayoutVars>
      </dgm:prSet>
      <dgm:spPr/>
      <dgm:t>
        <a:bodyPr/>
        <a:lstStyle/>
        <a:p>
          <a:endParaRPr lang="en-US"/>
        </a:p>
      </dgm:t>
    </dgm:pt>
    <dgm:pt modelId="{1997089B-CA52-0349-B3CB-A5DF0D180AEF}" type="pres">
      <dgm:prSet presAssocID="{561321FF-6DAC-BB42-8005-250964921E56}" presName="tSp" presStyleCnt="0"/>
      <dgm:spPr/>
    </dgm:pt>
    <dgm:pt modelId="{C43E7899-3A03-D44B-B461-C0B1BC261A78}" type="pres">
      <dgm:prSet presAssocID="{561321FF-6DAC-BB42-8005-250964921E56}" presName="bSp" presStyleCnt="0"/>
      <dgm:spPr/>
    </dgm:pt>
    <dgm:pt modelId="{2EDCE0D1-81D4-4146-AAAC-C225AA4EF5A3}" type="pres">
      <dgm:prSet presAssocID="{561321FF-6DAC-BB42-8005-250964921E56}" presName="process" presStyleCnt="0"/>
      <dgm:spPr/>
    </dgm:pt>
    <dgm:pt modelId="{3F463692-26ED-3B43-BA3C-C1182CD10093}" type="pres">
      <dgm:prSet presAssocID="{F4D3C629-658E-2C4B-85DF-4CEBE7B15FCA}" presName="composite1" presStyleCnt="0"/>
      <dgm:spPr/>
    </dgm:pt>
    <dgm:pt modelId="{FC942B40-5888-5E41-8FE3-0D744D21DAF4}" type="pres">
      <dgm:prSet presAssocID="{F4D3C629-658E-2C4B-85DF-4CEBE7B15FCA}" presName="dummyNode1" presStyleLbl="node1" presStyleIdx="0" presStyleCnt="3"/>
      <dgm:spPr/>
    </dgm:pt>
    <dgm:pt modelId="{414A4FD0-3164-FB44-B267-CC93E4FAAA0B}" type="pres">
      <dgm:prSet presAssocID="{F4D3C629-658E-2C4B-85DF-4CEBE7B15FCA}" presName="childNode1" presStyleLbl="bgAcc1" presStyleIdx="0" presStyleCnt="3" custScaleX="113770" custScaleY="155012" custLinFactNeighborY="-35772">
        <dgm:presLayoutVars>
          <dgm:bulletEnabled val="1"/>
        </dgm:presLayoutVars>
      </dgm:prSet>
      <dgm:spPr/>
      <dgm:t>
        <a:bodyPr/>
        <a:lstStyle/>
        <a:p>
          <a:endParaRPr lang="en-US"/>
        </a:p>
      </dgm:t>
    </dgm:pt>
    <dgm:pt modelId="{871ACCE6-58A0-3D4D-A08B-3E9A4D75E324}" type="pres">
      <dgm:prSet presAssocID="{F4D3C629-658E-2C4B-85DF-4CEBE7B15FCA}" presName="childNode1tx" presStyleLbl="bgAcc1" presStyleIdx="0" presStyleCnt="3">
        <dgm:presLayoutVars>
          <dgm:bulletEnabled val="1"/>
        </dgm:presLayoutVars>
      </dgm:prSet>
      <dgm:spPr/>
      <dgm:t>
        <a:bodyPr/>
        <a:lstStyle/>
        <a:p>
          <a:endParaRPr lang="en-US"/>
        </a:p>
      </dgm:t>
    </dgm:pt>
    <dgm:pt modelId="{F7C72E17-66B5-C24E-B53F-AF94DD9B68E3}" type="pres">
      <dgm:prSet presAssocID="{F4D3C629-658E-2C4B-85DF-4CEBE7B15FCA}" presName="parentNode1" presStyleLbl="node1" presStyleIdx="0" presStyleCnt="3" custLinFactNeighborX="-9610" custLinFactNeighborY="6138">
        <dgm:presLayoutVars>
          <dgm:chMax val="1"/>
          <dgm:bulletEnabled val="1"/>
        </dgm:presLayoutVars>
      </dgm:prSet>
      <dgm:spPr/>
      <dgm:t>
        <a:bodyPr/>
        <a:lstStyle/>
        <a:p>
          <a:endParaRPr lang="en-US"/>
        </a:p>
      </dgm:t>
    </dgm:pt>
    <dgm:pt modelId="{09A50D92-CCD8-BD4D-8A2B-CF44CBE3A2BA}" type="pres">
      <dgm:prSet presAssocID="{F4D3C629-658E-2C4B-85DF-4CEBE7B15FCA}" presName="connSite1" presStyleCnt="0"/>
      <dgm:spPr/>
    </dgm:pt>
    <dgm:pt modelId="{549D6636-DFAD-F246-B954-D3EFBEAFC8A8}" type="pres">
      <dgm:prSet presAssocID="{915DD4AC-E600-BB4E-AC17-E3C57F8B7E0F}" presName="Name9" presStyleLbl="sibTrans2D1" presStyleIdx="0" presStyleCnt="2" custLinFactNeighborX="6317" custLinFactNeighborY="-1121"/>
      <dgm:spPr/>
      <dgm:t>
        <a:bodyPr/>
        <a:lstStyle/>
        <a:p>
          <a:endParaRPr lang="en-US"/>
        </a:p>
      </dgm:t>
    </dgm:pt>
    <dgm:pt modelId="{E4C1EE32-7A47-1447-91E6-3B57B0345FB0}" type="pres">
      <dgm:prSet presAssocID="{52D59A95-F7BF-064C-942C-61CB9D4AE4D4}" presName="composite2" presStyleCnt="0"/>
      <dgm:spPr/>
    </dgm:pt>
    <dgm:pt modelId="{4317C545-8ACA-6548-BB6D-5CAD6E7B90F7}" type="pres">
      <dgm:prSet presAssocID="{52D59A95-F7BF-064C-942C-61CB9D4AE4D4}" presName="dummyNode2" presStyleLbl="node1" presStyleIdx="0" presStyleCnt="3"/>
      <dgm:spPr/>
    </dgm:pt>
    <dgm:pt modelId="{BB9D6629-52F9-F241-AABE-8B1903E92475}" type="pres">
      <dgm:prSet presAssocID="{52D59A95-F7BF-064C-942C-61CB9D4AE4D4}" presName="childNode2" presStyleLbl="bgAcc1" presStyleIdx="1" presStyleCnt="3" custScaleY="112093" custLinFactNeighborY="4291">
        <dgm:presLayoutVars>
          <dgm:bulletEnabled val="1"/>
        </dgm:presLayoutVars>
      </dgm:prSet>
      <dgm:spPr/>
      <dgm:t>
        <a:bodyPr/>
        <a:lstStyle/>
        <a:p>
          <a:endParaRPr lang="en-US"/>
        </a:p>
      </dgm:t>
    </dgm:pt>
    <dgm:pt modelId="{5D887ECC-FF5F-F04F-98C5-E0CE3500888E}" type="pres">
      <dgm:prSet presAssocID="{52D59A95-F7BF-064C-942C-61CB9D4AE4D4}" presName="childNode2tx" presStyleLbl="bgAcc1" presStyleIdx="1" presStyleCnt="3">
        <dgm:presLayoutVars>
          <dgm:bulletEnabled val="1"/>
        </dgm:presLayoutVars>
      </dgm:prSet>
      <dgm:spPr/>
      <dgm:t>
        <a:bodyPr/>
        <a:lstStyle/>
        <a:p>
          <a:endParaRPr lang="en-US"/>
        </a:p>
      </dgm:t>
    </dgm:pt>
    <dgm:pt modelId="{FA6631E1-28FF-974E-B0B8-9132F2A27994}" type="pres">
      <dgm:prSet presAssocID="{52D59A95-F7BF-064C-942C-61CB9D4AE4D4}" presName="parentNode2" presStyleLbl="node1" presStyleIdx="1" presStyleCnt="3">
        <dgm:presLayoutVars>
          <dgm:chMax val="0"/>
          <dgm:bulletEnabled val="1"/>
        </dgm:presLayoutVars>
      </dgm:prSet>
      <dgm:spPr/>
      <dgm:t>
        <a:bodyPr/>
        <a:lstStyle/>
        <a:p>
          <a:endParaRPr lang="en-US"/>
        </a:p>
      </dgm:t>
    </dgm:pt>
    <dgm:pt modelId="{AD86ACEB-3E95-4544-875A-0867E1A8C739}" type="pres">
      <dgm:prSet presAssocID="{52D59A95-F7BF-064C-942C-61CB9D4AE4D4}" presName="connSite2" presStyleCnt="0"/>
      <dgm:spPr/>
    </dgm:pt>
    <dgm:pt modelId="{592CE208-F052-7146-8CAB-6AA0B17F3283}" type="pres">
      <dgm:prSet presAssocID="{CAF5FE43-4F72-3446-99E3-D4F16AAC6903}" presName="Name18" presStyleLbl="sibTrans2D1" presStyleIdx="1" presStyleCnt="2"/>
      <dgm:spPr/>
      <dgm:t>
        <a:bodyPr/>
        <a:lstStyle/>
        <a:p>
          <a:endParaRPr lang="en-US"/>
        </a:p>
      </dgm:t>
    </dgm:pt>
    <dgm:pt modelId="{99F82190-2C98-A84A-A369-58B9CC6E648F}" type="pres">
      <dgm:prSet presAssocID="{2C59ADB1-E8AD-EF43-B0DD-D71F411AB2C3}" presName="composite1" presStyleCnt="0"/>
      <dgm:spPr/>
    </dgm:pt>
    <dgm:pt modelId="{E2B59495-B37B-7547-85AE-9024C0203796}" type="pres">
      <dgm:prSet presAssocID="{2C59ADB1-E8AD-EF43-B0DD-D71F411AB2C3}" presName="dummyNode1" presStyleLbl="node1" presStyleIdx="1" presStyleCnt="3"/>
      <dgm:spPr/>
    </dgm:pt>
    <dgm:pt modelId="{383CB772-61CA-494D-9256-8029855FFA8A}" type="pres">
      <dgm:prSet presAssocID="{2C59ADB1-E8AD-EF43-B0DD-D71F411AB2C3}" presName="childNode1" presStyleLbl="bgAcc1" presStyleIdx="2" presStyleCnt="3" custScaleX="120704" custScaleY="130531" custLinFactNeighborX="3326" custLinFactNeighborY="14813">
        <dgm:presLayoutVars>
          <dgm:bulletEnabled val="1"/>
        </dgm:presLayoutVars>
      </dgm:prSet>
      <dgm:spPr/>
      <dgm:t>
        <a:bodyPr/>
        <a:lstStyle/>
        <a:p>
          <a:endParaRPr lang="en-US"/>
        </a:p>
      </dgm:t>
    </dgm:pt>
    <dgm:pt modelId="{90BB3816-8AC7-4948-B428-D8526D18821F}" type="pres">
      <dgm:prSet presAssocID="{2C59ADB1-E8AD-EF43-B0DD-D71F411AB2C3}" presName="childNode1tx" presStyleLbl="bgAcc1" presStyleIdx="2" presStyleCnt="3">
        <dgm:presLayoutVars>
          <dgm:bulletEnabled val="1"/>
        </dgm:presLayoutVars>
      </dgm:prSet>
      <dgm:spPr/>
      <dgm:t>
        <a:bodyPr/>
        <a:lstStyle/>
        <a:p>
          <a:endParaRPr lang="en-US"/>
        </a:p>
      </dgm:t>
    </dgm:pt>
    <dgm:pt modelId="{2202DF80-45ED-1248-9717-3E0604562BAF}" type="pres">
      <dgm:prSet presAssocID="{2C59ADB1-E8AD-EF43-B0DD-D71F411AB2C3}" presName="parentNode1" presStyleLbl="node1" presStyleIdx="2" presStyleCnt="3" custLinFactNeighborX="-15783" custLinFactNeighborY="73835">
        <dgm:presLayoutVars>
          <dgm:chMax val="1"/>
          <dgm:bulletEnabled val="1"/>
        </dgm:presLayoutVars>
      </dgm:prSet>
      <dgm:spPr/>
      <dgm:t>
        <a:bodyPr/>
        <a:lstStyle/>
        <a:p>
          <a:endParaRPr lang="en-US"/>
        </a:p>
      </dgm:t>
    </dgm:pt>
    <dgm:pt modelId="{898B4F04-71AD-C547-8454-38EAEF35000A}" type="pres">
      <dgm:prSet presAssocID="{2C59ADB1-E8AD-EF43-B0DD-D71F411AB2C3}" presName="connSite1" presStyleCnt="0"/>
      <dgm:spPr/>
    </dgm:pt>
  </dgm:ptLst>
  <dgm:cxnLst>
    <dgm:cxn modelId="{7B872AF1-5DD0-F64C-B7F4-EED12494A656}" type="presOf" srcId="{94B1F84F-9BFA-2C42-A2C8-682C54EA5CF0}" destId="{871ACCE6-58A0-3D4D-A08B-3E9A4D75E324}" srcOrd="1" destOrd="2" presId="urn:microsoft.com/office/officeart/2005/8/layout/hProcess4"/>
    <dgm:cxn modelId="{03636A9D-7061-2448-AF27-95C01638C263}" type="presOf" srcId="{B6A40205-F96E-594A-ABA1-A65B10C4A665}" destId="{383CB772-61CA-494D-9256-8029855FFA8A}" srcOrd="0" destOrd="1" presId="urn:microsoft.com/office/officeart/2005/8/layout/hProcess4"/>
    <dgm:cxn modelId="{154B5DAB-6762-D946-A16E-C87F132B3EB3}" type="presOf" srcId="{956A5815-DE26-FC4C-A374-8644DBF3C15E}" destId="{871ACCE6-58A0-3D4D-A08B-3E9A4D75E324}" srcOrd="1" destOrd="0" presId="urn:microsoft.com/office/officeart/2005/8/layout/hProcess4"/>
    <dgm:cxn modelId="{0C7987F5-C4A0-F441-A010-CB175103F7B4}" type="presOf" srcId="{8F27AE64-3853-234A-84C8-9A5357AA6DAD}" destId="{BB9D6629-52F9-F241-AABE-8B1903E92475}" srcOrd="0" destOrd="0" presId="urn:microsoft.com/office/officeart/2005/8/layout/hProcess4"/>
    <dgm:cxn modelId="{703D7EC7-F7B5-3A40-AF4C-3D2D2CE7A6D9}" srcId="{561321FF-6DAC-BB42-8005-250964921E56}" destId="{52D59A95-F7BF-064C-942C-61CB9D4AE4D4}" srcOrd="1" destOrd="0" parTransId="{6AF9B239-1E6A-784D-9314-961D72E45681}" sibTransId="{CAF5FE43-4F72-3446-99E3-D4F16AAC6903}"/>
    <dgm:cxn modelId="{2C47E18D-FE59-6B41-AE95-50F5A475E0EE}" type="presOf" srcId="{F4D3C629-658E-2C4B-85DF-4CEBE7B15FCA}" destId="{F7C72E17-66B5-C24E-B53F-AF94DD9B68E3}" srcOrd="0" destOrd="0" presId="urn:microsoft.com/office/officeart/2005/8/layout/hProcess4"/>
    <dgm:cxn modelId="{8B806287-233C-124F-AB2F-DF68C3B1C67E}" srcId="{F4D3C629-658E-2C4B-85DF-4CEBE7B15FCA}" destId="{94B1F84F-9BFA-2C42-A2C8-682C54EA5CF0}" srcOrd="2" destOrd="0" parTransId="{EE76808F-C3D2-0D44-A7F5-A8094A809659}" sibTransId="{2D9B6E0E-8B0E-844B-A83F-9B942AAF2652}"/>
    <dgm:cxn modelId="{30EC9E1A-AEE0-CB4E-9A2F-626935C73F23}" srcId="{F4D3C629-658E-2C4B-85DF-4CEBE7B15FCA}" destId="{956A5815-DE26-FC4C-A374-8644DBF3C15E}" srcOrd="0" destOrd="0" parTransId="{DB4AAE1D-0DEC-B140-89D3-0CE3B1081AFE}" sibTransId="{B7CBA2C0-CF8E-A046-922F-C065F1978F4C}"/>
    <dgm:cxn modelId="{94E4BF02-9545-F748-850A-DDE2701C7779}" srcId="{561321FF-6DAC-BB42-8005-250964921E56}" destId="{2C59ADB1-E8AD-EF43-B0DD-D71F411AB2C3}" srcOrd="2" destOrd="0" parTransId="{BDFCF3D9-EE50-A442-BA0F-26B89BBBCA68}" sibTransId="{375C9FD3-90BA-1F40-B97D-1F81993E8B51}"/>
    <dgm:cxn modelId="{4E83AC3B-FB6B-C84E-9F99-914F3AC36D22}" type="presOf" srcId="{561321FF-6DAC-BB42-8005-250964921E56}" destId="{3BCBE5C6-BC3B-C34A-8E50-EDD7258B7DDB}" srcOrd="0" destOrd="0" presId="urn:microsoft.com/office/officeart/2005/8/layout/hProcess4"/>
    <dgm:cxn modelId="{3B8FDB63-B088-B541-88B7-3CF4F77AB1BF}" type="presOf" srcId="{8F27AE64-3853-234A-84C8-9A5357AA6DAD}" destId="{5D887ECC-FF5F-F04F-98C5-E0CE3500888E}" srcOrd="1" destOrd="0" presId="urn:microsoft.com/office/officeart/2005/8/layout/hProcess4"/>
    <dgm:cxn modelId="{D0DE0AD3-9664-DD41-A977-2DFFCB30F3BA}" type="presOf" srcId="{2C59ADB1-E8AD-EF43-B0DD-D71F411AB2C3}" destId="{2202DF80-45ED-1248-9717-3E0604562BAF}" srcOrd="0" destOrd="0" presId="urn:microsoft.com/office/officeart/2005/8/layout/hProcess4"/>
    <dgm:cxn modelId="{8A5B1E73-CDBA-5E41-BB51-2C25D53C52D7}" type="presOf" srcId="{94B1F84F-9BFA-2C42-A2C8-682C54EA5CF0}" destId="{414A4FD0-3164-FB44-B267-CC93E4FAAA0B}" srcOrd="0" destOrd="2" presId="urn:microsoft.com/office/officeart/2005/8/layout/hProcess4"/>
    <dgm:cxn modelId="{60D57AD9-6910-E34E-94B9-E5DACD8900E1}" srcId="{2C59ADB1-E8AD-EF43-B0DD-D71F411AB2C3}" destId="{7BE6B1EA-F6DC-1F42-BB7D-4F81F967175E}" srcOrd="0" destOrd="0" parTransId="{2013FBCD-529A-F541-B12D-BCBB0619611D}" sibTransId="{543DBFFD-96E3-5B46-8A8D-349CA9D7BD98}"/>
    <dgm:cxn modelId="{F950FFE0-DB30-1043-9CBE-A80749D9A872}" type="presOf" srcId="{7BE6B1EA-F6DC-1F42-BB7D-4F81F967175E}" destId="{90BB3816-8AC7-4948-B428-D8526D18821F}" srcOrd="1" destOrd="0" presId="urn:microsoft.com/office/officeart/2005/8/layout/hProcess4"/>
    <dgm:cxn modelId="{BE39104E-5050-0B43-92F4-05C04C7E6B26}" type="presOf" srcId="{52D59A95-F7BF-064C-942C-61CB9D4AE4D4}" destId="{FA6631E1-28FF-974E-B0B8-9132F2A27994}" srcOrd="0" destOrd="0" presId="urn:microsoft.com/office/officeart/2005/8/layout/hProcess4"/>
    <dgm:cxn modelId="{4D326E7F-EB5C-EA44-AD5D-9454A64613B7}" type="presOf" srcId="{B6A40205-F96E-594A-ABA1-A65B10C4A665}" destId="{90BB3816-8AC7-4948-B428-D8526D18821F}" srcOrd="1" destOrd="1" presId="urn:microsoft.com/office/officeart/2005/8/layout/hProcess4"/>
    <dgm:cxn modelId="{0373FCB5-F5A5-874E-A4D3-D0A908BB8318}" srcId="{F4D3C629-658E-2C4B-85DF-4CEBE7B15FCA}" destId="{9E70362B-66F2-7643-BFE8-D4A902DD887C}" srcOrd="1" destOrd="0" parTransId="{D80D23A9-21BC-CC44-A37C-099CCE52525B}" sibTransId="{91EA7C60-A930-3148-8921-64EFF242962F}"/>
    <dgm:cxn modelId="{538ADFCB-51DD-994A-907A-4C1F244CC2F4}" type="presOf" srcId="{9E70362B-66F2-7643-BFE8-D4A902DD887C}" destId="{871ACCE6-58A0-3D4D-A08B-3E9A4D75E324}" srcOrd="1" destOrd="1" presId="urn:microsoft.com/office/officeart/2005/8/layout/hProcess4"/>
    <dgm:cxn modelId="{97B7A147-2486-0545-9466-9EFB694FFE5F}" srcId="{52D59A95-F7BF-064C-942C-61CB9D4AE4D4}" destId="{8F27AE64-3853-234A-84C8-9A5357AA6DAD}" srcOrd="0" destOrd="0" parTransId="{2522F469-67D3-2441-8CC8-8F519FFDE97C}" sibTransId="{D7DE1505-2A4E-D34D-8C06-BEB3D0D83FBF}"/>
    <dgm:cxn modelId="{2FA74FED-9D88-FA44-A587-5D0393325534}" srcId="{561321FF-6DAC-BB42-8005-250964921E56}" destId="{F4D3C629-658E-2C4B-85DF-4CEBE7B15FCA}" srcOrd="0" destOrd="0" parTransId="{6E578654-D3A3-554D-A373-E1CED7BB1AA0}" sibTransId="{915DD4AC-E600-BB4E-AC17-E3C57F8B7E0F}"/>
    <dgm:cxn modelId="{D7C31054-8423-264A-B50B-C238BCE13CB4}" type="presOf" srcId="{956A5815-DE26-FC4C-A374-8644DBF3C15E}" destId="{414A4FD0-3164-FB44-B267-CC93E4FAAA0B}" srcOrd="0" destOrd="0" presId="urn:microsoft.com/office/officeart/2005/8/layout/hProcess4"/>
    <dgm:cxn modelId="{0D95874D-CE46-AF4B-9359-A173CB5B734B}" type="presOf" srcId="{CAF5FE43-4F72-3446-99E3-D4F16AAC6903}" destId="{592CE208-F052-7146-8CAB-6AA0B17F3283}" srcOrd="0" destOrd="0" presId="urn:microsoft.com/office/officeart/2005/8/layout/hProcess4"/>
    <dgm:cxn modelId="{7F91046E-682E-2B48-A50A-7CC34C144E7B}" srcId="{2C59ADB1-E8AD-EF43-B0DD-D71F411AB2C3}" destId="{B6A40205-F96E-594A-ABA1-A65B10C4A665}" srcOrd="1" destOrd="0" parTransId="{5CEBE5D3-BC64-C440-B8EE-C0DFF156D5AE}" sibTransId="{B21129EB-BA3E-EB44-AEA5-F53DB3AB9F74}"/>
    <dgm:cxn modelId="{196C1435-AE81-FA40-A9A1-7E9A34D41FED}" type="presOf" srcId="{915DD4AC-E600-BB4E-AC17-E3C57F8B7E0F}" destId="{549D6636-DFAD-F246-B954-D3EFBEAFC8A8}" srcOrd="0" destOrd="0" presId="urn:microsoft.com/office/officeart/2005/8/layout/hProcess4"/>
    <dgm:cxn modelId="{E368E8FA-14A6-FE4F-9009-C5224B935472}" type="presOf" srcId="{9E70362B-66F2-7643-BFE8-D4A902DD887C}" destId="{414A4FD0-3164-FB44-B267-CC93E4FAAA0B}" srcOrd="0" destOrd="1" presId="urn:microsoft.com/office/officeart/2005/8/layout/hProcess4"/>
    <dgm:cxn modelId="{B98148C7-1998-724E-B08E-AA63EA0150F3}" type="presOf" srcId="{7BE6B1EA-F6DC-1F42-BB7D-4F81F967175E}" destId="{383CB772-61CA-494D-9256-8029855FFA8A}" srcOrd="0" destOrd="0" presId="urn:microsoft.com/office/officeart/2005/8/layout/hProcess4"/>
    <dgm:cxn modelId="{C171F975-A1E8-B44A-8C98-8B2AB035DF0D}" type="presParOf" srcId="{3BCBE5C6-BC3B-C34A-8E50-EDD7258B7DDB}" destId="{1997089B-CA52-0349-B3CB-A5DF0D180AEF}" srcOrd="0" destOrd="0" presId="urn:microsoft.com/office/officeart/2005/8/layout/hProcess4"/>
    <dgm:cxn modelId="{4F0EC901-C458-0947-9696-AC6DFC760FB9}" type="presParOf" srcId="{3BCBE5C6-BC3B-C34A-8E50-EDD7258B7DDB}" destId="{C43E7899-3A03-D44B-B461-C0B1BC261A78}" srcOrd="1" destOrd="0" presId="urn:microsoft.com/office/officeart/2005/8/layout/hProcess4"/>
    <dgm:cxn modelId="{B0240678-ED0F-204C-95BA-79323B95DAB1}" type="presParOf" srcId="{3BCBE5C6-BC3B-C34A-8E50-EDD7258B7DDB}" destId="{2EDCE0D1-81D4-4146-AAAC-C225AA4EF5A3}" srcOrd="2" destOrd="0" presId="urn:microsoft.com/office/officeart/2005/8/layout/hProcess4"/>
    <dgm:cxn modelId="{84867CE7-380F-0045-BF9E-D30BBDFF35D4}" type="presParOf" srcId="{2EDCE0D1-81D4-4146-AAAC-C225AA4EF5A3}" destId="{3F463692-26ED-3B43-BA3C-C1182CD10093}" srcOrd="0" destOrd="0" presId="urn:microsoft.com/office/officeart/2005/8/layout/hProcess4"/>
    <dgm:cxn modelId="{D29840DE-F0F9-6D44-8FA1-55E170D50E1A}" type="presParOf" srcId="{3F463692-26ED-3B43-BA3C-C1182CD10093}" destId="{FC942B40-5888-5E41-8FE3-0D744D21DAF4}" srcOrd="0" destOrd="0" presId="urn:microsoft.com/office/officeart/2005/8/layout/hProcess4"/>
    <dgm:cxn modelId="{B932A632-F196-2D43-94DB-CD25DFD633CF}" type="presParOf" srcId="{3F463692-26ED-3B43-BA3C-C1182CD10093}" destId="{414A4FD0-3164-FB44-B267-CC93E4FAAA0B}" srcOrd="1" destOrd="0" presId="urn:microsoft.com/office/officeart/2005/8/layout/hProcess4"/>
    <dgm:cxn modelId="{93FB0DB4-78C1-AF4D-95E4-F07002B3FBB1}" type="presParOf" srcId="{3F463692-26ED-3B43-BA3C-C1182CD10093}" destId="{871ACCE6-58A0-3D4D-A08B-3E9A4D75E324}" srcOrd="2" destOrd="0" presId="urn:microsoft.com/office/officeart/2005/8/layout/hProcess4"/>
    <dgm:cxn modelId="{F5B7E15C-3F17-9C42-9E99-C49D1AEF8EF3}" type="presParOf" srcId="{3F463692-26ED-3B43-BA3C-C1182CD10093}" destId="{F7C72E17-66B5-C24E-B53F-AF94DD9B68E3}" srcOrd="3" destOrd="0" presId="urn:microsoft.com/office/officeart/2005/8/layout/hProcess4"/>
    <dgm:cxn modelId="{17FFA9B6-2230-014B-BAA3-5A7E2DACC7C8}" type="presParOf" srcId="{3F463692-26ED-3B43-BA3C-C1182CD10093}" destId="{09A50D92-CCD8-BD4D-8A2B-CF44CBE3A2BA}" srcOrd="4" destOrd="0" presId="urn:microsoft.com/office/officeart/2005/8/layout/hProcess4"/>
    <dgm:cxn modelId="{142F1E81-A01D-0A4B-957D-F0E31CEC7FE4}" type="presParOf" srcId="{2EDCE0D1-81D4-4146-AAAC-C225AA4EF5A3}" destId="{549D6636-DFAD-F246-B954-D3EFBEAFC8A8}" srcOrd="1" destOrd="0" presId="urn:microsoft.com/office/officeart/2005/8/layout/hProcess4"/>
    <dgm:cxn modelId="{5D6E5D12-C5A3-1D4D-B950-F9A6A6758507}" type="presParOf" srcId="{2EDCE0D1-81D4-4146-AAAC-C225AA4EF5A3}" destId="{E4C1EE32-7A47-1447-91E6-3B57B0345FB0}" srcOrd="2" destOrd="0" presId="urn:microsoft.com/office/officeart/2005/8/layout/hProcess4"/>
    <dgm:cxn modelId="{7A629AEC-8C3B-1740-AAF1-909E156AEE43}" type="presParOf" srcId="{E4C1EE32-7A47-1447-91E6-3B57B0345FB0}" destId="{4317C545-8ACA-6548-BB6D-5CAD6E7B90F7}" srcOrd="0" destOrd="0" presId="urn:microsoft.com/office/officeart/2005/8/layout/hProcess4"/>
    <dgm:cxn modelId="{89D736D0-0093-1447-A500-156A5759C72E}" type="presParOf" srcId="{E4C1EE32-7A47-1447-91E6-3B57B0345FB0}" destId="{BB9D6629-52F9-F241-AABE-8B1903E92475}" srcOrd="1" destOrd="0" presId="urn:microsoft.com/office/officeart/2005/8/layout/hProcess4"/>
    <dgm:cxn modelId="{EDCB50C7-FB9F-C849-A89D-7F347C0FA2DA}" type="presParOf" srcId="{E4C1EE32-7A47-1447-91E6-3B57B0345FB0}" destId="{5D887ECC-FF5F-F04F-98C5-E0CE3500888E}" srcOrd="2" destOrd="0" presId="urn:microsoft.com/office/officeart/2005/8/layout/hProcess4"/>
    <dgm:cxn modelId="{1D7F83C9-C24B-F84A-BAC5-ADFEA0616B43}" type="presParOf" srcId="{E4C1EE32-7A47-1447-91E6-3B57B0345FB0}" destId="{FA6631E1-28FF-974E-B0B8-9132F2A27994}" srcOrd="3" destOrd="0" presId="urn:microsoft.com/office/officeart/2005/8/layout/hProcess4"/>
    <dgm:cxn modelId="{4C4B6C05-88BF-2941-A78E-2608F66AA22A}" type="presParOf" srcId="{E4C1EE32-7A47-1447-91E6-3B57B0345FB0}" destId="{AD86ACEB-3E95-4544-875A-0867E1A8C739}" srcOrd="4" destOrd="0" presId="urn:microsoft.com/office/officeart/2005/8/layout/hProcess4"/>
    <dgm:cxn modelId="{DF966040-F1A7-D945-BDCA-A9DCC9422D2D}" type="presParOf" srcId="{2EDCE0D1-81D4-4146-AAAC-C225AA4EF5A3}" destId="{592CE208-F052-7146-8CAB-6AA0B17F3283}" srcOrd="3" destOrd="0" presId="urn:microsoft.com/office/officeart/2005/8/layout/hProcess4"/>
    <dgm:cxn modelId="{FD2FEFA8-5A9F-2B46-9E41-C2BD86557DD9}" type="presParOf" srcId="{2EDCE0D1-81D4-4146-AAAC-C225AA4EF5A3}" destId="{99F82190-2C98-A84A-A369-58B9CC6E648F}" srcOrd="4" destOrd="0" presId="urn:microsoft.com/office/officeart/2005/8/layout/hProcess4"/>
    <dgm:cxn modelId="{C4CCE1F4-0675-B943-9265-244FF6C356A5}" type="presParOf" srcId="{99F82190-2C98-A84A-A369-58B9CC6E648F}" destId="{E2B59495-B37B-7547-85AE-9024C0203796}" srcOrd="0" destOrd="0" presId="urn:microsoft.com/office/officeart/2005/8/layout/hProcess4"/>
    <dgm:cxn modelId="{DB39E595-1E46-3845-B7F3-0E3B3D1A0F6F}" type="presParOf" srcId="{99F82190-2C98-A84A-A369-58B9CC6E648F}" destId="{383CB772-61CA-494D-9256-8029855FFA8A}" srcOrd="1" destOrd="0" presId="urn:microsoft.com/office/officeart/2005/8/layout/hProcess4"/>
    <dgm:cxn modelId="{38DBF80E-B6B3-664F-9D60-1D131EDB00AC}" type="presParOf" srcId="{99F82190-2C98-A84A-A369-58B9CC6E648F}" destId="{90BB3816-8AC7-4948-B428-D8526D18821F}" srcOrd="2" destOrd="0" presId="urn:microsoft.com/office/officeart/2005/8/layout/hProcess4"/>
    <dgm:cxn modelId="{5CE84CA4-7BCA-4841-A958-24D9DF54F38D}" type="presParOf" srcId="{99F82190-2C98-A84A-A369-58B9CC6E648F}" destId="{2202DF80-45ED-1248-9717-3E0604562BAF}" srcOrd="3" destOrd="0" presId="urn:microsoft.com/office/officeart/2005/8/layout/hProcess4"/>
    <dgm:cxn modelId="{8B869CF7-E11A-7847-AC30-CE0112C438A0}" type="presParOf" srcId="{99F82190-2C98-A84A-A369-58B9CC6E648F}" destId="{898B4F04-71AD-C547-8454-38EAEF35000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A4FD0-3164-FB44-B267-CC93E4FAAA0B}">
      <dsp:nvSpPr>
        <dsp:cNvPr id="0" name=""/>
        <dsp:cNvSpPr/>
      </dsp:nvSpPr>
      <dsp:spPr>
        <a:xfrm>
          <a:off x="507" y="554095"/>
          <a:ext cx="2526477" cy="28392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Choose skill/behavior</a:t>
          </a:r>
          <a:endParaRPr lang="en-US" sz="2400" kern="1200" dirty="0"/>
        </a:p>
        <a:p>
          <a:pPr marL="228600" lvl="1" indent="-228600" algn="l" defTabSz="1066800">
            <a:lnSpc>
              <a:spcPct val="90000"/>
            </a:lnSpc>
            <a:spcBef>
              <a:spcPct val="0"/>
            </a:spcBef>
            <a:spcAft>
              <a:spcPct val="15000"/>
            </a:spcAft>
            <a:buChar char="••"/>
          </a:pPr>
          <a:r>
            <a:rPr lang="en-US" sz="2400" kern="1200" dirty="0" smtClean="0"/>
            <a:t>Collect baseline data</a:t>
          </a:r>
          <a:endParaRPr lang="en-US" sz="2400" kern="1200" dirty="0"/>
        </a:p>
        <a:p>
          <a:pPr marL="228600" lvl="1" indent="-228600" algn="l" defTabSz="1066800">
            <a:lnSpc>
              <a:spcPct val="90000"/>
            </a:lnSpc>
            <a:spcBef>
              <a:spcPct val="0"/>
            </a:spcBef>
            <a:spcAft>
              <a:spcPct val="15000"/>
            </a:spcAft>
            <a:buChar char="••"/>
          </a:pPr>
          <a:r>
            <a:rPr lang="en-US" sz="2400" kern="1200" dirty="0" smtClean="0"/>
            <a:t>Make specific decisions related to EBP</a:t>
          </a:r>
        </a:p>
      </dsp:txBody>
      <dsp:txXfrm>
        <a:off x="65845" y="619433"/>
        <a:ext cx="2395801" cy="2100128"/>
      </dsp:txXfrm>
    </dsp:sp>
    <dsp:sp modelId="{549D6636-DFAD-F246-B954-D3EFBEAFC8A8}">
      <dsp:nvSpPr>
        <dsp:cNvPr id="0" name=""/>
        <dsp:cNvSpPr/>
      </dsp:nvSpPr>
      <dsp:spPr>
        <a:xfrm>
          <a:off x="1388735" y="2097345"/>
          <a:ext cx="2555225" cy="2555225"/>
        </a:xfrm>
        <a:prstGeom prst="leftCircularArrow">
          <a:avLst>
            <a:gd name="adj1" fmla="val 2449"/>
            <a:gd name="adj2" fmla="val 296416"/>
            <a:gd name="adj3" fmla="val 2122911"/>
            <a:gd name="adj4" fmla="val 9075474"/>
            <a:gd name="adj5" fmla="val 285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C72E17-66B5-C24E-B53F-AF94DD9B68E3}">
      <dsp:nvSpPr>
        <dsp:cNvPr id="0" name=""/>
        <dsp:cNvSpPr/>
      </dsp:nvSpPr>
      <dsp:spPr>
        <a:xfrm>
          <a:off x="457192" y="3200397"/>
          <a:ext cx="1973945" cy="784973"/>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Plan</a:t>
          </a:r>
          <a:endParaRPr lang="en-US" sz="3100" kern="1200" dirty="0"/>
        </a:p>
      </dsp:txBody>
      <dsp:txXfrm>
        <a:off x="480183" y="3223388"/>
        <a:ext cx="1927963" cy="738991"/>
      </dsp:txXfrm>
    </dsp:sp>
    <dsp:sp modelId="{BB9D6629-52F9-F241-AABE-8B1903E92475}">
      <dsp:nvSpPr>
        <dsp:cNvPr id="0" name=""/>
        <dsp:cNvSpPr/>
      </dsp:nvSpPr>
      <dsp:spPr>
        <a:xfrm>
          <a:off x="2918788" y="1680153"/>
          <a:ext cx="2220688" cy="20530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Implement steps of EBP well and consistently</a:t>
          </a:r>
          <a:endParaRPr lang="en-US" sz="2400" kern="1200" dirty="0"/>
        </a:p>
      </dsp:txBody>
      <dsp:txXfrm>
        <a:off x="2966036" y="2167351"/>
        <a:ext cx="2126192" cy="1518653"/>
      </dsp:txXfrm>
    </dsp:sp>
    <dsp:sp modelId="{592CE208-F052-7146-8CAB-6AA0B17F3283}">
      <dsp:nvSpPr>
        <dsp:cNvPr id="0" name=""/>
        <dsp:cNvSpPr/>
      </dsp:nvSpPr>
      <dsp:spPr>
        <a:xfrm>
          <a:off x="4065474" y="677514"/>
          <a:ext cx="2922269" cy="2922269"/>
        </a:xfrm>
        <a:prstGeom prst="circularArrow">
          <a:avLst>
            <a:gd name="adj1" fmla="val 2141"/>
            <a:gd name="adj2" fmla="val 257355"/>
            <a:gd name="adj3" fmla="val 19951129"/>
            <a:gd name="adj4" fmla="val 12959505"/>
            <a:gd name="adj5" fmla="val 2498"/>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6631E1-28FF-974E-B0B8-9132F2A27994}">
      <dsp:nvSpPr>
        <dsp:cNvPr id="0" name=""/>
        <dsp:cNvSpPr/>
      </dsp:nvSpPr>
      <dsp:spPr>
        <a:xfrm>
          <a:off x="3412274" y="1319820"/>
          <a:ext cx="1973945" cy="784973"/>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Implement</a:t>
          </a:r>
          <a:endParaRPr lang="en-US" sz="3100" kern="1200" dirty="0"/>
        </a:p>
      </dsp:txBody>
      <dsp:txXfrm>
        <a:off x="3435265" y="1342811"/>
        <a:ext cx="1927963" cy="738991"/>
      </dsp:txXfrm>
    </dsp:sp>
    <dsp:sp modelId="{383CB772-61CA-494D-9256-8029855FFA8A}">
      <dsp:nvSpPr>
        <dsp:cNvPr id="0" name=""/>
        <dsp:cNvSpPr/>
      </dsp:nvSpPr>
      <dsp:spPr>
        <a:xfrm>
          <a:off x="5701539" y="1706807"/>
          <a:ext cx="2680460" cy="239081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Collect data on student progress</a:t>
          </a:r>
          <a:endParaRPr lang="en-US" sz="2400" kern="1200" dirty="0"/>
        </a:p>
        <a:p>
          <a:pPr marL="228600" lvl="1" indent="-228600" algn="l" defTabSz="1066800">
            <a:lnSpc>
              <a:spcPct val="90000"/>
            </a:lnSpc>
            <a:spcBef>
              <a:spcPct val="0"/>
            </a:spcBef>
            <a:spcAft>
              <a:spcPct val="15000"/>
            </a:spcAft>
            <a:buChar char="••"/>
          </a:pPr>
          <a:r>
            <a:rPr lang="en-US" sz="2400" kern="1200" dirty="0" smtClean="0"/>
            <a:t>Collect data on your implementation</a:t>
          </a:r>
          <a:endParaRPr lang="en-US" sz="2400" kern="1200" dirty="0"/>
        </a:p>
      </dsp:txBody>
      <dsp:txXfrm>
        <a:off x="5756558" y="1761826"/>
        <a:ext cx="2570422" cy="1768456"/>
      </dsp:txXfrm>
    </dsp:sp>
    <dsp:sp modelId="{2202DF80-45ED-1248-9717-3E0604562BAF}">
      <dsp:nvSpPr>
        <dsp:cNvPr id="0" name=""/>
        <dsp:cNvSpPr/>
      </dsp:nvSpPr>
      <dsp:spPr>
        <a:xfrm>
          <a:off x="6095998" y="3733797"/>
          <a:ext cx="1973945" cy="7849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Assess</a:t>
          </a:r>
        </a:p>
      </dsp:txBody>
      <dsp:txXfrm>
        <a:off x="6118989" y="3756788"/>
        <a:ext cx="1927963" cy="7389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8" tIns="46219" rIns="92438" bIns="46219" rtlCol="0"/>
          <a:lstStyle>
            <a:lvl1pPr algn="l">
              <a:defRPr sz="1200"/>
            </a:lvl1pPr>
          </a:lstStyle>
          <a:p>
            <a:r>
              <a:rPr lang="en-US" dirty="0"/>
              <a:t>CEC 2014 Preconvention</a:t>
            </a:r>
          </a:p>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38" tIns="46219" rIns="92438" bIns="46219" rtlCol="0"/>
          <a:lstStyle>
            <a:lvl1pPr algn="r">
              <a:defRPr sz="1200"/>
            </a:lvl1pPr>
          </a:lstStyle>
          <a:p>
            <a:r>
              <a:rPr lang="en-US" dirty="0" smtClean="0"/>
              <a:t>April 9, 2014</a:t>
            </a:r>
            <a:endParaRPr lang="en-US" dirty="0"/>
          </a:p>
        </p:txBody>
      </p:sp>
      <p:sp>
        <p:nvSpPr>
          <p:cNvPr id="4" name="Footer Placeholder 3"/>
          <p:cNvSpPr>
            <a:spLocks noGrp="1"/>
          </p:cNvSpPr>
          <p:nvPr>
            <p:ph type="ftr" sz="quarter" idx="2"/>
          </p:nvPr>
        </p:nvSpPr>
        <p:spPr>
          <a:xfrm>
            <a:off x="1" y="8829967"/>
            <a:ext cx="2982119" cy="464820"/>
          </a:xfrm>
          <a:prstGeom prst="rect">
            <a:avLst/>
          </a:prstGeom>
        </p:spPr>
        <p:txBody>
          <a:bodyPr vert="horz" lIns="92438" tIns="46219" rIns="92438" bIns="46219" rtlCol="0" anchor="b"/>
          <a:lstStyle>
            <a:lvl1pPr algn="l">
              <a:defRPr sz="1200"/>
            </a:lvl1pPr>
          </a:lstStyle>
          <a:p>
            <a:endParaRPr lang="en-US"/>
          </a:p>
        </p:txBody>
      </p:sp>
    </p:spTree>
    <p:extLst>
      <p:ext uri="{BB962C8B-B14F-4D97-AF65-F5344CB8AC3E}">
        <p14:creationId xmlns:p14="http://schemas.microsoft.com/office/powerpoint/2010/main" val="3776628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8" tIns="46219" rIns="92438"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8" tIns="46219" rIns="92438" bIns="46219" rtlCol="0"/>
          <a:lstStyle>
            <a:lvl1pPr algn="r">
              <a:defRPr sz="1200"/>
            </a:lvl1pPr>
          </a:lstStyle>
          <a:p>
            <a:fld id="{CC514DE7-B6FC-413C-8686-A440E461A9CF}" type="datetimeFigureOut">
              <a:rPr lang="en-US" smtClean="0"/>
              <a:pPr/>
              <a:t>1/27/2015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38" tIns="46219" rIns="92438"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8" tIns="46219" rIns="92438" bIns="462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38" tIns="46219" rIns="92438"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8" tIns="46219" rIns="92438" bIns="46219" rtlCol="0" anchor="b"/>
          <a:lstStyle>
            <a:lvl1pPr algn="r">
              <a:defRPr sz="1200"/>
            </a:lvl1pPr>
          </a:lstStyle>
          <a:p>
            <a:fld id="{CAA3B733-8448-4BCF-9E05-9A28FA04AFB2}" type="slidenum">
              <a:rPr lang="en-US" smtClean="0"/>
              <a:pPr/>
              <a:t>‹#›</a:t>
            </a:fld>
            <a:endParaRPr lang="en-US"/>
          </a:p>
        </p:txBody>
      </p:sp>
    </p:spTree>
    <p:extLst>
      <p:ext uri="{BB962C8B-B14F-4D97-AF65-F5344CB8AC3E}">
        <p14:creationId xmlns:p14="http://schemas.microsoft.com/office/powerpoint/2010/main" val="3767019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Are used for a limited amount of time,</a:t>
            </a:r>
          </a:p>
          <a:p>
            <a:pPr eaLnBrk="1" hangingPunct="1">
              <a:spcBef>
                <a:spcPct val="0"/>
              </a:spcBef>
            </a:pPr>
            <a:endParaRPr lang="en-US" altLang="en-US"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0157" indent="-285041">
              <a:defRPr sz="2400">
                <a:solidFill>
                  <a:schemeClr val="tx1"/>
                </a:solidFill>
                <a:latin typeface="Arial" pitchFamily="34" charset="0"/>
                <a:ea typeface="ＭＳ Ｐゴシック" pitchFamily="34" charset="-128"/>
              </a:defRPr>
            </a:lvl2pPr>
            <a:lvl3pPr marL="1141733" indent="-226772">
              <a:defRPr sz="2400">
                <a:solidFill>
                  <a:schemeClr val="tx1"/>
                </a:solidFill>
                <a:latin typeface="Arial" pitchFamily="34" charset="0"/>
                <a:ea typeface="ＭＳ Ｐゴシック" pitchFamily="34" charset="-128"/>
              </a:defRPr>
            </a:lvl3pPr>
            <a:lvl4pPr marL="1598426" indent="-226772">
              <a:defRPr sz="2400">
                <a:solidFill>
                  <a:schemeClr val="tx1"/>
                </a:solidFill>
                <a:latin typeface="Arial" pitchFamily="34" charset="0"/>
                <a:ea typeface="ＭＳ Ｐゴシック" pitchFamily="34" charset="-128"/>
              </a:defRPr>
            </a:lvl4pPr>
            <a:lvl5pPr marL="2055118" indent="-226772">
              <a:defRPr sz="2400">
                <a:solidFill>
                  <a:schemeClr val="tx1"/>
                </a:solidFill>
                <a:latin typeface="Arial" pitchFamily="34" charset="0"/>
                <a:ea typeface="ＭＳ Ｐゴシック" pitchFamily="34" charset="-128"/>
              </a:defRPr>
            </a:lvl5pPr>
            <a:lvl6pPr marL="2508664" indent="-22677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2206" indent="-22677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15751" indent="-22677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69293" indent="-22677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FB40F58-75CE-4555-8167-64D203F45762}" type="slidenum">
              <a:rPr lang="en-US" altLang="en-US" sz="1200">
                <a:solidFill>
                  <a:srgbClr val="000000"/>
                </a:solidFill>
              </a:rPr>
              <a:pPr eaLnBrk="1" hangingPunct="1"/>
              <a:t>3</a:t>
            </a:fld>
            <a:endParaRPr lang="en-US" altLang="en-US" sz="1200">
              <a:solidFill>
                <a:srgbClr val="000000"/>
              </a:solidFill>
            </a:endParaRPr>
          </a:p>
        </p:txBody>
      </p:sp>
    </p:spTree>
    <p:extLst>
      <p:ext uri="{BB962C8B-B14F-4D97-AF65-F5344CB8AC3E}">
        <p14:creationId xmlns:p14="http://schemas.microsoft.com/office/powerpoint/2010/main" val="389861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ABI</a:t>
            </a:r>
            <a:r>
              <a:rPr lang="en-US" baseline="0" dirty="0" smtClean="0"/>
              <a:t> is</a:t>
            </a:r>
            <a:r>
              <a:rPr lang="en-US" dirty="0" smtClean="0"/>
              <a:t> used by a variety of professionals including: teachers, special educators, therapists, and classroom assistants</a:t>
            </a:r>
            <a:r>
              <a:rPr lang="en-US" baseline="0" dirty="0" smtClean="0"/>
              <a:t> across school and community contexts.</a:t>
            </a:r>
            <a:endParaRPr lang="en-US" dirty="0"/>
          </a:p>
        </p:txBody>
      </p:sp>
      <p:sp>
        <p:nvSpPr>
          <p:cNvPr id="4" name="Slide Number Placeholder 3"/>
          <p:cNvSpPr>
            <a:spLocks noGrp="1"/>
          </p:cNvSpPr>
          <p:nvPr>
            <p:ph type="sldNum" sz="quarter" idx="10"/>
          </p:nvPr>
        </p:nvSpPr>
        <p:spPr/>
        <p:txBody>
          <a:bodyPr/>
          <a:lstStyle/>
          <a:p>
            <a:fld id="{CAA3B733-8448-4BCF-9E05-9A28FA04AFB2}" type="slidenum">
              <a:rPr lang="en-US" smtClean="0"/>
              <a:pPr/>
              <a:t>7</a:t>
            </a:fld>
            <a:endParaRPr lang="en-US"/>
          </a:p>
        </p:txBody>
      </p:sp>
    </p:spTree>
    <p:extLst>
      <p:ext uri="{BB962C8B-B14F-4D97-AF65-F5344CB8AC3E}">
        <p14:creationId xmlns:p14="http://schemas.microsoft.com/office/powerpoint/2010/main" val="172888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3B733-8448-4BCF-9E05-9A28FA04AFB2}" type="slidenum">
              <a:rPr lang="en-US" smtClean="0"/>
              <a:pPr/>
              <a:t>10</a:t>
            </a:fld>
            <a:endParaRPr lang="en-US"/>
          </a:p>
        </p:txBody>
      </p:sp>
    </p:spTree>
    <p:extLst>
      <p:ext uri="{BB962C8B-B14F-4D97-AF65-F5344CB8AC3E}">
        <p14:creationId xmlns:p14="http://schemas.microsoft.com/office/powerpoint/2010/main" val="4171874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example takes place</a:t>
            </a:r>
            <a:r>
              <a:rPr lang="en-US" baseline="0" dirty="0" smtClean="0"/>
              <a:t> in a high school classroom.  The video is brief, however, the teacher notices an interfering behavior and you will see what she does to incorporate an ABI strategy.</a:t>
            </a:r>
            <a:endParaRPr lang="en-US" dirty="0"/>
          </a:p>
        </p:txBody>
      </p:sp>
      <p:sp>
        <p:nvSpPr>
          <p:cNvPr id="4" name="Slide Number Placeholder 3"/>
          <p:cNvSpPr>
            <a:spLocks noGrp="1"/>
          </p:cNvSpPr>
          <p:nvPr>
            <p:ph type="sldNum" sz="quarter" idx="10"/>
          </p:nvPr>
        </p:nvSpPr>
        <p:spPr/>
        <p:txBody>
          <a:bodyPr/>
          <a:lstStyle/>
          <a:p>
            <a:fld id="{CAA3B733-8448-4BCF-9E05-9A28FA04AFB2}" type="slidenum">
              <a:rPr lang="en-US" smtClean="0"/>
              <a:pPr/>
              <a:t>19</a:t>
            </a:fld>
            <a:endParaRPr lang="en-US"/>
          </a:p>
        </p:txBody>
      </p:sp>
    </p:spTree>
    <p:extLst>
      <p:ext uri="{BB962C8B-B14F-4D97-AF65-F5344CB8AC3E}">
        <p14:creationId xmlns:p14="http://schemas.microsoft.com/office/powerpoint/2010/main" val="353006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6" indent="-285718" eaLnBrk="0" hangingPunct="0">
              <a:defRPr>
                <a:solidFill>
                  <a:schemeClr val="tx1"/>
                </a:solidFill>
                <a:latin typeface="Arial" pitchFamily="34" charset="0"/>
              </a:defRPr>
            </a:lvl2pPr>
            <a:lvl3pPr marL="1142871" indent="-228574" eaLnBrk="0" hangingPunct="0">
              <a:defRPr>
                <a:solidFill>
                  <a:schemeClr val="tx1"/>
                </a:solidFill>
                <a:latin typeface="Arial" pitchFamily="34" charset="0"/>
              </a:defRPr>
            </a:lvl3pPr>
            <a:lvl4pPr marL="1600020" indent="-228574" eaLnBrk="0" hangingPunct="0">
              <a:defRPr>
                <a:solidFill>
                  <a:schemeClr val="tx1"/>
                </a:solidFill>
                <a:latin typeface="Arial" pitchFamily="34" charset="0"/>
              </a:defRPr>
            </a:lvl4pPr>
            <a:lvl5pPr marL="2057169" indent="-228574" eaLnBrk="0" hangingPunct="0">
              <a:defRPr>
                <a:solidFill>
                  <a:schemeClr val="tx1"/>
                </a:solidFill>
                <a:latin typeface="Arial" pitchFamily="34" charset="0"/>
              </a:defRPr>
            </a:lvl5pPr>
            <a:lvl6pPr marL="2514316" indent="-228574" eaLnBrk="0" fontAlgn="base" hangingPunct="0">
              <a:spcBef>
                <a:spcPct val="0"/>
              </a:spcBef>
              <a:spcAft>
                <a:spcPct val="0"/>
              </a:spcAft>
              <a:defRPr>
                <a:solidFill>
                  <a:schemeClr val="tx1"/>
                </a:solidFill>
                <a:latin typeface="Arial" pitchFamily="34" charset="0"/>
              </a:defRPr>
            </a:lvl6pPr>
            <a:lvl7pPr marL="2971464" indent="-228574" eaLnBrk="0" fontAlgn="base" hangingPunct="0">
              <a:spcBef>
                <a:spcPct val="0"/>
              </a:spcBef>
              <a:spcAft>
                <a:spcPct val="0"/>
              </a:spcAft>
              <a:defRPr>
                <a:solidFill>
                  <a:schemeClr val="tx1"/>
                </a:solidFill>
                <a:latin typeface="Arial" pitchFamily="34" charset="0"/>
              </a:defRPr>
            </a:lvl7pPr>
            <a:lvl8pPr marL="3428614" indent="-228574" eaLnBrk="0" fontAlgn="base" hangingPunct="0">
              <a:spcBef>
                <a:spcPct val="0"/>
              </a:spcBef>
              <a:spcAft>
                <a:spcPct val="0"/>
              </a:spcAft>
              <a:defRPr>
                <a:solidFill>
                  <a:schemeClr val="tx1"/>
                </a:solidFill>
                <a:latin typeface="Arial" pitchFamily="34" charset="0"/>
              </a:defRPr>
            </a:lvl8pPr>
            <a:lvl9pPr marL="3885762" indent="-228574" eaLnBrk="0" fontAlgn="base" hangingPunct="0">
              <a:spcBef>
                <a:spcPct val="0"/>
              </a:spcBef>
              <a:spcAft>
                <a:spcPct val="0"/>
              </a:spcAft>
              <a:defRPr>
                <a:solidFill>
                  <a:schemeClr val="tx1"/>
                </a:solidFill>
                <a:latin typeface="Arial" pitchFamily="34" charset="0"/>
              </a:defRPr>
            </a:lvl9pPr>
          </a:lstStyle>
          <a:p>
            <a:pPr eaLnBrk="1" hangingPunct="1"/>
            <a:fld id="{B08F9540-FB08-4A93-AAD5-48B196457580}" type="slidenum">
              <a:rPr lang="en-US" altLang="en-US" smtClean="0"/>
              <a:pPr eaLnBrk="1" hangingPunct="1"/>
              <a:t>26</a:t>
            </a:fld>
            <a:endParaRPr lang="en-US" altLang="en-US" smtClean="0"/>
          </a:p>
        </p:txBody>
      </p:sp>
    </p:spTree>
    <p:extLst>
      <p:ext uri="{BB962C8B-B14F-4D97-AF65-F5344CB8AC3E}">
        <p14:creationId xmlns:p14="http://schemas.microsoft.com/office/powerpoint/2010/main" val="401643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3B733-8448-4BCF-9E05-9A28FA04AFB2}" type="slidenum">
              <a:rPr lang="en-US" smtClean="0"/>
              <a:pPr/>
              <a:t>33</a:t>
            </a:fld>
            <a:endParaRPr lang="en-US"/>
          </a:p>
        </p:txBody>
      </p:sp>
    </p:spTree>
    <p:extLst>
      <p:ext uri="{BB962C8B-B14F-4D97-AF65-F5344CB8AC3E}">
        <p14:creationId xmlns:p14="http://schemas.microsoft.com/office/powerpoint/2010/main" val="301624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994D31-659E-4B2A-8508-6BD89F0833B3}"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467C7-AF72-407F-9FFC-7E3FCA2758B1}" type="slidenum">
              <a:rPr lang="en-US" smtClean="0"/>
              <a:pPr/>
              <a:t>‹#›</a:t>
            </a:fld>
            <a:endParaRPr lang="en-US"/>
          </a:p>
        </p:txBody>
      </p:sp>
    </p:spTree>
    <p:extLst>
      <p:ext uri="{BB962C8B-B14F-4D97-AF65-F5344CB8AC3E}">
        <p14:creationId xmlns:p14="http://schemas.microsoft.com/office/powerpoint/2010/main" val="41777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94D31-659E-4B2A-8508-6BD89F0833B3}"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467C7-AF72-407F-9FFC-7E3FCA2758B1}" type="slidenum">
              <a:rPr lang="en-US" smtClean="0"/>
              <a:pPr/>
              <a:t>‹#›</a:t>
            </a:fld>
            <a:endParaRPr lang="en-US"/>
          </a:p>
        </p:txBody>
      </p:sp>
    </p:spTree>
    <p:extLst>
      <p:ext uri="{BB962C8B-B14F-4D97-AF65-F5344CB8AC3E}">
        <p14:creationId xmlns:p14="http://schemas.microsoft.com/office/powerpoint/2010/main" val="290556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94D31-659E-4B2A-8508-6BD89F0833B3}"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467C7-AF72-407F-9FFC-7E3FCA2758B1}" type="slidenum">
              <a:rPr lang="en-US" smtClean="0"/>
              <a:pPr/>
              <a:t>‹#›</a:t>
            </a:fld>
            <a:endParaRPr lang="en-US"/>
          </a:p>
        </p:txBody>
      </p:sp>
    </p:spTree>
    <p:extLst>
      <p:ext uri="{BB962C8B-B14F-4D97-AF65-F5344CB8AC3E}">
        <p14:creationId xmlns:p14="http://schemas.microsoft.com/office/powerpoint/2010/main" val="263398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lgn="l">
              <a:defRPr/>
            </a:lvl1pPr>
          </a:lstStyle>
          <a:p>
            <a:pPr>
              <a:defRPr/>
            </a:pPr>
            <a:endParaRPr lang="en-US"/>
          </a:p>
          <a:p>
            <a:pPr>
              <a:defRPr/>
            </a:pPr>
            <a:r>
              <a:rPr lang="en-US"/>
              <a:t>April 7, 2008</a:t>
            </a:r>
            <a:r>
              <a:rPr lang="en-US" b="0"/>
              <a:t>              </a:t>
            </a:r>
            <a:fld id="{3DF63A23-B030-4596-829A-8F6D8E28BF53}" type="slidenum">
              <a:rPr lang="en-US" b="0"/>
              <a:pPr>
                <a:defRPr/>
              </a:pPr>
              <a:t>‹#›</a:t>
            </a:fld>
            <a:endParaRPr lang="en-US" b="0"/>
          </a:p>
        </p:txBody>
      </p:sp>
    </p:spTree>
    <p:extLst>
      <p:ext uri="{BB962C8B-B14F-4D97-AF65-F5344CB8AC3E}">
        <p14:creationId xmlns:p14="http://schemas.microsoft.com/office/powerpoint/2010/main" val="355996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94D31-659E-4B2A-8508-6BD89F0833B3}"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467C7-AF72-407F-9FFC-7E3FCA2758B1}" type="slidenum">
              <a:rPr lang="en-US" smtClean="0"/>
              <a:pPr/>
              <a:t>‹#›</a:t>
            </a:fld>
            <a:endParaRPr lang="en-US"/>
          </a:p>
        </p:txBody>
      </p:sp>
    </p:spTree>
    <p:extLst>
      <p:ext uri="{BB962C8B-B14F-4D97-AF65-F5344CB8AC3E}">
        <p14:creationId xmlns:p14="http://schemas.microsoft.com/office/powerpoint/2010/main" val="140766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94D31-659E-4B2A-8508-6BD89F0833B3}"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467C7-AF72-407F-9FFC-7E3FCA2758B1}" type="slidenum">
              <a:rPr lang="en-US" smtClean="0"/>
              <a:pPr/>
              <a:t>‹#›</a:t>
            </a:fld>
            <a:endParaRPr lang="en-US"/>
          </a:p>
        </p:txBody>
      </p:sp>
    </p:spTree>
    <p:extLst>
      <p:ext uri="{BB962C8B-B14F-4D97-AF65-F5344CB8AC3E}">
        <p14:creationId xmlns:p14="http://schemas.microsoft.com/office/powerpoint/2010/main" val="107097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994D31-659E-4B2A-8508-6BD89F0833B3}"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67C7-AF72-407F-9FFC-7E3FCA2758B1}" type="slidenum">
              <a:rPr lang="en-US" smtClean="0"/>
              <a:pPr/>
              <a:t>‹#›</a:t>
            </a:fld>
            <a:endParaRPr lang="en-US"/>
          </a:p>
        </p:txBody>
      </p:sp>
    </p:spTree>
    <p:extLst>
      <p:ext uri="{BB962C8B-B14F-4D97-AF65-F5344CB8AC3E}">
        <p14:creationId xmlns:p14="http://schemas.microsoft.com/office/powerpoint/2010/main" val="85560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994D31-659E-4B2A-8508-6BD89F0833B3}" type="datetimeFigureOut">
              <a:rPr lang="en-US" smtClean="0"/>
              <a:pPr/>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467C7-AF72-407F-9FFC-7E3FCA2758B1}" type="slidenum">
              <a:rPr lang="en-US" smtClean="0"/>
              <a:pPr/>
              <a:t>‹#›</a:t>
            </a:fld>
            <a:endParaRPr lang="en-US"/>
          </a:p>
        </p:txBody>
      </p:sp>
    </p:spTree>
    <p:extLst>
      <p:ext uri="{BB962C8B-B14F-4D97-AF65-F5344CB8AC3E}">
        <p14:creationId xmlns:p14="http://schemas.microsoft.com/office/powerpoint/2010/main" val="425870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994D31-659E-4B2A-8508-6BD89F0833B3}" type="datetimeFigureOut">
              <a:rPr lang="en-US" smtClean="0"/>
              <a:pPr/>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467C7-AF72-407F-9FFC-7E3FCA2758B1}" type="slidenum">
              <a:rPr lang="en-US" smtClean="0"/>
              <a:pPr/>
              <a:t>‹#›</a:t>
            </a:fld>
            <a:endParaRPr lang="en-US"/>
          </a:p>
        </p:txBody>
      </p:sp>
    </p:spTree>
    <p:extLst>
      <p:ext uri="{BB962C8B-B14F-4D97-AF65-F5344CB8AC3E}">
        <p14:creationId xmlns:p14="http://schemas.microsoft.com/office/powerpoint/2010/main" val="272857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94D31-659E-4B2A-8508-6BD89F0833B3}" type="datetimeFigureOut">
              <a:rPr lang="en-US" smtClean="0"/>
              <a:pPr/>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467C7-AF72-407F-9FFC-7E3FCA2758B1}" type="slidenum">
              <a:rPr lang="en-US" smtClean="0"/>
              <a:pPr/>
              <a:t>‹#›</a:t>
            </a:fld>
            <a:endParaRPr lang="en-US"/>
          </a:p>
        </p:txBody>
      </p:sp>
    </p:spTree>
    <p:extLst>
      <p:ext uri="{BB962C8B-B14F-4D97-AF65-F5344CB8AC3E}">
        <p14:creationId xmlns:p14="http://schemas.microsoft.com/office/powerpoint/2010/main" val="264757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94D31-659E-4B2A-8508-6BD89F0833B3}"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67C7-AF72-407F-9FFC-7E3FCA2758B1}" type="slidenum">
              <a:rPr lang="en-US" smtClean="0"/>
              <a:pPr/>
              <a:t>‹#›</a:t>
            </a:fld>
            <a:endParaRPr lang="en-US"/>
          </a:p>
        </p:txBody>
      </p:sp>
    </p:spTree>
    <p:extLst>
      <p:ext uri="{BB962C8B-B14F-4D97-AF65-F5344CB8AC3E}">
        <p14:creationId xmlns:p14="http://schemas.microsoft.com/office/powerpoint/2010/main" val="201242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94D31-659E-4B2A-8508-6BD89F0833B3}"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67C7-AF72-407F-9FFC-7E3FCA2758B1}" type="slidenum">
              <a:rPr lang="en-US" smtClean="0"/>
              <a:pPr/>
              <a:t>‹#›</a:t>
            </a:fld>
            <a:endParaRPr lang="en-US"/>
          </a:p>
        </p:txBody>
      </p:sp>
    </p:spTree>
    <p:extLst>
      <p:ext uri="{BB962C8B-B14F-4D97-AF65-F5344CB8AC3E}">
        <p14:creationId xmlns:p14="http://schemas.microsoft.com/office/powerpoint/2010/main" val="235302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94D31-659E-4B2A-8508-6BD89F0833B3}" type="datetimeFigureOut">
              <a:rPr lang="en-US" smtClean="0"/>
              <a:pPr/>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467C7-AF72-407F-9FFC-7E3FCA2758B1}" type="slidenum">
              <a:rPr lang="en-US" smtClean="0"/>
              <a:pPr/>
              <a:t>‹#›</a:t>
            </a:fld>
            <a:endParaRPr lang="en-US"/>
          </a:p>
        </p:txBody>
      </p:sp>
    </p:spTree>
    <p:extLst>
      <p:ext uri="{BB962C8B-B14F-4D97-AF65-F5344CB8AC3E}">
        <p14:creationId xmlns:p14="http://schemas.microsoft.com/office/powerpoint/2010/main" val="388093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1"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autismpdc.fpg.unc.edu/" TargetMode="External"/><Relationship Id="rId2" Type="http://schemas.openxmlformats.org/officeDocument/2006/relationships/hyperlink" Target="http://autismpdc.fpg.unc.edu/sites/autismpdc.fpg.unc.edu/files/2014-EBP-Report.pdf" TargetMode="External"/><Relationship Id="rId1" Type="http://schemas.openxmlformats.org/officeDocument/2006/relationships/slideLayout" Target="../slideLayouts/slideLayout2.xml"/><Relationship Id="rId4" Type="http://schemas.openxmlformats.org/officeDocument/2006/relationships/hyperlink" Target="http://www.autisminternetmodules.or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Evidence Based Practice Training</a:t>
            </a:r>
            <a:endParaRPr lang="en-US" dirty="0"/>
          </a:p>
        </p:txBody>
      </p:sp>
      <p:sp>
        <p:nvSpPr>
          <p:cNvPr id="5" name="Subtitle 4"/>
          <p:cNvSpPr>
            <a:spLocks noGrp="1"/>
          </p:cNvSpPr>
          <p:nvPr>
            <p:ph type="subTitle" idx="1"/>
          </p:nvPr>
        </p:nvSpPr>
        <p:spPr/>
        <p:txBody>
          <a:bodyPr/>
          <a:lstStyle/>
          <a:p>
            <a:r>
              <a:rPr lang="en-US" b="1" i="1" dirty="0" smtClean="0"/>
              <a:t>Antecedent Based Intervention</a:t>
            </a:r>
            <a:endParaRPr lang="en-US" b="1"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455" y="4943856"/>
            <a:ext cx="6199632" cy="13898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Types of ABI</a:t>
            </a:r>
          </a:p>
        </p:txBody>
      </p:sp>
      <p:sp>
        <p:nvSpPr>
          <p:cNvPr id="24579" name="Content Placeholder 2"/>
          <p:cNvSpPr>
            <a:spLocks noGrp="1"/>
          </p:cNvSpPr>
          <p:nvPr>
            <p:ph idx="1"/>
          </p:nvPr>
        </p:nvSpPr>
        <p:spPr>
          <a:xfrm>
            <a:off x="0" y="1143000"/>
            <a:ext cx="9144000" cy="5105400"/>
          </a:xfrm>
        </p:spPr>
        <p:txBody>
          <a:bodyPr>
            <a:noAutofit/>
          </a:bodyPr>
          <a:lstStyle/>
          <a:p>
            <a:r>
              <a:rPr lang="en-US" sz="2800" dirty="0"/>
              <a:t>Common ABI procedures include </a:t>
            </a:r>
            <a:endParaRPr lang="en-US" sz="2800" dirty="0" smtClean="0"/>
          </a:p>
          <a:p>
            <a:pPr marL="914400" lvl="1" indent="-514350">
              <a:buClr>
                <a:schemeClr val="tx2">
                  <a:lumMod val="75000"/>
                </a:schemeClr>
              </a:buClr>
              <a:buFont typeface="Wingdings" panose="05000000000000000000" pitchFamily="2" charset="2"/>
              <a:buChar char="§"/>
            </a:pPr>
            <a:r>
              <a:rPr lang="en-US" b="1" dirty="0" smtClean="0">
                <a:solidFill>
                  <a:schemeClr val="accent1">
                    <a:lumMod val="75000"/>
                  </a:schemeClr>
                </a:solidFill>
              </a:rPr>
              <a:t>Use </a:t>
            </a:r>
            <a:r>
              <a:rPr lang="en-US" b="1" dirty="0">
                <a:solidFill>
                  <a:schemeClr val="accent1">
                    <a:lumMod val="75000"/>
                  </a:schemeClr>
                </a:solidFill>
              </a:rPr>
              <a:t>highly preferred activities/items </a:t>
            </a:r>
            <a:r>
              <a:rPr lang="en-US" dirty="0"/>
              <a:t>to increase interest </a:t>
            </a:r>
            <a:r>
              <a:rPr lang="en-US" dirty="0" smtClean="0"/>
              <a:t>level</a:t>
            </a:r>
          </a:p>
          <a:p>
            <a:pPr marL="914400" lvl="1" indent="-514350">
              <a:buClr>
                <a:schemeClr val="tx2">
                  <a:lumMod val="75000"/>
                </a:schemeClr>
              </a:buClr>
              <a:buFont typeface="Wingdings" panose="05000000000000000000" pitchFamily="2" charset="2"/>
              <a:buChar char="§"/>
            </a:pPr>
            <a:r>
              <a:rPr lang="en-US" b="1" dirty="0" smtClean="0">
                <a:solidFill>
                  <a:schemeClr val="accent1">
                    <a:lumMod val="75000"/>
                  </a:schemeClr>
                </a:solidFill>
              </a:rPr>
              <a:t>Change </a:t>
            </a:r>
            <a:r>
              <a:rPr lang="en-US" b="1" dirty="0">
                <a:solidFill>
                  <a:schemeClr val="accent1">
                    <a:lumMod val="75000"/>
                  </a:schemeClr>
                </a:solidFill>
              </a:rPr>
              <a:t>the </a:t>
            </a:r>
            <a:r>
              <a:rPr lang="en-US" b="1" dirty="0" smtClean="0">
                <a:solidFill>
                  <a:schemeClr val="accent1">
                    <a:lumMod val="75000"/>
                  </a:schemeClr>
                </a:solidFill>
              </a:rPr>
              <a:t>schedule/routine</a:t>
            </a:r>
          </a:p>
          <a:p>
            <a:pPr marL="914400" lvl="1" indent="-514350">
              <a:buClr>
                <a:schemeClr val="tx2">
                  <a:lumMod val="75000"/>
                </a:schemeClr>
              </a:buClr>
              <a:buFont typeface="Wingdings" panose="05000000000000000000" pitchFamily="2" charset="2"/>
              <a:buChar char="§"/>
            </a:pPr>
            <a:r>
              <a:rPr lang="en-US" dirty="0" smtClean="0"/>
              <a:t>Implement </a:t>
            </a:r>
            <a:r>
              <a:rPr lang="en-US" b="1" dirty="0">
                <a:solidFill>
                  <a:schemeClr val="accent1">
                    <a:lumMod val="75000"/>
                  </a:schemeClr>
                </a:solidFill>
              </a:rPr>
              <a:t>pre-activity interventions </a:t>
            </a:r>
            <a:endParaRPr lang="en-US" b="1" dirty="0" smtClean="0">
              <a:solidFill>
                <a:schemeClr val="accent1">
                  <a:lumMod val="75000"/>
                </a:schemeClr>
              </a:solidFill>
            </a:endParaRPr>
          </a:p>
          <a:p>
            <a:pPr marL="914400" lvl="1" indent="-514350">
              <a:buClr>
                <a:schemeClr val="tx2">
                  <a:lumMod val="75000"/>
                </a:schemeClr>
              </a:buClr>
              <a:buFont typeface="Wingdings" panose="05000000000000000000" pitchFamily="2" charset="2"/>
              <a:buChar char="§"/>
            </a:pPr>
            <a:r>
              <a:rPr lang="en-US" b="1" dirty="0" smtClean="0">
                <a:solidFill>
                  <a:schemeClr val="accent1">
                    <a:lumMod val="75000"/>
                  </a:schemeClr>
                </a:solidFill>
              </a:rPr>
              <a:t>Offer choices </a:t>
            </a:r>
          </a:p>
          <a:p>
            <a:pPr marL="914400" lvl="1" indent="-514350">
              <a:buClr>
                <a:schemeClr val="tx2">
                  <a:lumMod val="75000"/>
                </a:schemeClr>
              </a:buClr>
              <a:buFont typeface="Wingdings" panose="05000000000000000000" pitchFamily="2" charset="2"/>
              <a:buChar char="§"/>
            </a:pPr>
            <a:r>
              <a:rPr lang="en-US" b="1" dirty="0" smtClean="0">
                <a:solidFill>
                  <a:schemeClr val="accent1">
                    <a:lumMod val="75000"/>
                  </a:schemeClr>
                </a:solidFill>
              </a:rPr>
              <a:t>Alter</a:t>
            </a:r>
            <a:r>
              <a:rPr lang="en-US" dirty="0" smtClean="0">
                <a:solidFill>
                  <a:schemeClr val="accent1">
                    <a:lumMod val="75000"/>
                  </a:schemeClr>
                </a:solidFill>
              </a:rPr>
              <a:t> </a:t>
            </a:r>
            <a:r>
              <a:rPr lang="en-US" dirty="0"/>
              <a:t>the manner in which </a:t>
            </a:r>
            <a:r>
              <a:rPr lang="en-US" b="1" dirty="0">
                <a:solidFill>
                  <a:schemeClr val="accent1">
                    <a:lumMod val="75000"/>
                  </a:schemeClr>
                </a:solidFill>
              </a:rPr>
              <a:t>instruction is </a:t>
            </a:r>
            <a:r>
              <a:rPr lang="en-US" b="1" dirty="0" smtClean="0">
                <a:solidFill>
                  <a:schemeClr val="accent1">
                    <a:lumMod val="75000"/>
                  </a:schemeClr>
                </a:solidFill>
              </a:rPr>
              <a:t>provided</a:t>
            </a:r>
          </a:p>
          <a:p>
            <a:pPr marL="914400" lvl="1" indent="-514350">
              <a:buClr>
                <a:schemeClr val="tx2">
                  <a:lumMod val="75000"/>
                </a:schemeClr>
              </a:buClr>
              <a:buFont typeface="Wingdings" panose="05000000000000000000" pitchFamily="2" charset="2"/>
              <a:buChar char="§"/>
            </a:pPr>
            <a:r>
              <a:rPr lang="en-US" b="1" dirty="0" smtClean="0">
                <a:solidFill>
                  <a:schemeClr val="accent1">
                    <a:lumMod val="75000"/>
                  </a:schemeClr>
                </a:solidFill>
              </a:rPr>
              <a:t>Enrich </a:t>
            </a:r>
            <a:r>
              <a:rPr lang="en-US" b="1" dirty="0">
                <a:solidFill>
                  <a:schemeClr val="accent1">
                    <a:lumMod val="75000"/>
                  </a:schemeClr>
                </a:solidFill>
              </a:rPr>
              <a:t>the environment </a:t>
            </a:r>
            <a:r>
              <a:rPr lang="en-US" dirty="0"/>
              <a:t>so that learners with ASD have </a:t>
            </a:r>
            <a:r>
              <a:rPr lang="en-US" b="1" dirty="0">
                <a:solidFill>
                  <a:schemeClr val="accent1">
                    <a:lumMod val="75000"/>
                  </a:schemeClr>
                </a:solidFill>
              </a:rPr>
              <a:t>access to sensory stimuli </a:t>
            </a:r>
            <a:r>
              <a:rPr lang="en-US" dirty="0"/>
              <a:t>that serve the same function as the interfering </a:t>
            </a:r>
            <a:r>
              <a:rPr lang="en-US" dirty="0" smtClean="0"/>
              <a:t>behavior</a:t>
            </a:r>
            <a:endParaRPr lang="en-US" altLang="en-US" sz="2000" dirty="0" smtClean="0"/>
          </a:p>
        </p:txBody>
      </p:sp>
      <p:sp>
        <p:nvSpPr>
          <p:cNvPr id="2" name="Rectangle 1"/>
          <p:cNvSpPr/>
          <p:nvPr/>
        </p:nvSpPr>
        <p:spPr>
          <a:xfrm>
            <a:off x="228600" y="6249649"/>
            <a:ext cx="8763000" cy="400110"/>
          </a:xfrm>
          <a:prstGeom prst="rect">
            <a:avLst/>
          </a:prstGeom>
        </p:spPr>
        <p:txBody>
          <a:bodyPr wrap="square">
            <a:spAutoFit/>
          </a:bodyPr>
          <a:lstStyle/>
          <a:p>
            <a:r>
              <a:rPr lang="en-US" sz="2000" dirty="0" smtClean="0"/>
              <a:t>*ABI </a:t>
            </a:r>
            <a:r>
              <a:rPr lang="en-US" sz="2000" dirty="0"/>
              <a:t>strategies often are used in conjunction with other evidence-based </a:t>
            </a:r>
            <a:r>
              <a:rPr lang="en-US" sz="2000" dirty="0" smtClean="0"/>
              <a:t>practices*</a:t>
            </a:r>
            <a:endParaRPr lang="en-US" sz="2000" dirty="0"/>
          </a:p>
        </p:txBody>
      </p:sp>
    </p:spTree>
    <p:extLst>
      <p:ext uri="{BB962C8B-B14F-4D97-AF65-F5344CB8AC3E}">
        <p14:creationId xmlns:p14="http://schemas.microsoft.com/office/powerpoint/2010/main" val="3981384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normAutofit fontScale="90000"/>
          </a:bodyPr>
          <a:lstStyle/>
          <a:p>
            <a:r>
              <a:rPr lang="en-US" altLang="en-US" dirty="0" smtClean="0"/>
              <a:t>ABI</a:t>
            </a:r>
            <a:br>
              <a:rPr lang="en-US" altLang="en-US" dirty="0" smtClean="0"/>
            </a:br>
            <a:r>
              <a:rPr lang="en-US" altLang="en-US" sz="3600" dirty="0" smtClean="0"/>
              <a:t>Steps for Implementation</a:t>
            </a:r>
            <a:endParaRPr lang="en-US" altLang="en-US" dirty="0" smtClean="0"/>
          </a:p>
        </p:txBody>
      </p:sp>
      <p:sp>
        <p:nvSpPr>
          <p:cNvPr id="5" name="Content Placeholder 4"/>
          <p:cNvSpPr>
            <a:spLocks noGrp="1"/>
          </p:cNvSpPr>
          <p:nvPr>
            <p:ph idx="1"/>
          </p:nvPr>
        </p:nvSpPr>
        <p:spPr>
          <a:xfrm>
            <a:off x="457200" y="1600201"/>
            <a:ext cx="8229600" cy="685800"/>
          </a:xfrm>
        </p:spPr>
        <p:txBody>
          <a:bodyPr>
            <a:normAutofit/>
          </a:bodyPr>
          <a:lstStyle/>
          <a:p>
            <a:pPr marL="0" indent="0">
              <a:buNone/>
            </a:pPr>
            <a:r>
              <a:rPr lang="en-US" dirty="0" smtClean="0"/>
              <a:t>Step 1. </a:t>
            </a:r>
            <a:r>
              <a:rPr lang="en-US" i="1" dirty="0" smtClean="0"/>
              <a:t>Identify the Interfering Behavior </a:t>
            </a:r>
            <a:r>
              <a:rPr lang="en-US" dirty="0" smtClean="0"/>
              <a:t>using</a:t>
            </a:r>
            <a:endParaRPr lang="en-US" i="1" dirty="0" smtClean="0"/>
          </a:p>
          <a:p>
            <a:pPr marL="0" indent="0">
              <a:buNone/>
            </a:pPr>
            <a:endParaRPr lang="en-US" i="1" dirty="0"/>
          </a:p>
          <a:p>
            <a:pPr marL="0" indent="0">
              <a:buNone/>
            </a:pPr>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085404"/>
            <a:ext cx="4314825" cy="255339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85404"/>
            <a:ext cx="4267200" cy="255339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4059" y="2458498"/>
            <a:ext cx="2743572" cy="461665"/>
          </a:xfrm>
          <a:prstGeom prst="rect">
            <a:avLst/>
          </a:prstGeom>
          <a:noFill/>
        </p:spPr>
        <p:txBody>
          <a:bodyPr wrap="none" rtlCol="0">
            <a:spAutoFit/>
          </a:bodyPr>
          <a:lstStyle/>
          <a:p>
            <a:pPr marL="285750" indent="-285750">
              <a:buClr>
                <a:schemeClr val="tx2">
                  <a:lumMod val="75000"/>
                </a:schemeClr>
              </a:buClr>
              <a:buFont typeface="Arial" panose="020B0604020202020204" pitchFamily="34" charset="0"/>
              <a:buChar char="•"/>
            </a:pPr>
            <a:r>
              <a:rPr lang="en-US" sz="2400" b="1" dirty="0" smtClean="0">
                <a:solidFill>
                  <a:schemeClr val="accent1">
                    <a:lumMod val="75000"/>
                  </a:schemeClr>
                </a:solidFill>
              </a:rPr>
              <a:t>A-B-C Data Charts</a:t>
            </a:r>
            <a:endParaRPr lang="en-US" sz="2400" b="1" dirty="0">
              <a:solidFill>
                <a:schemeClr val="accent1">
                  <a:lumMod val="75000"/>
                </a:schemeClr>
              </a:solidFill>
            </a:endParaRPr>
          </a:p>
        </p:txBody>
      </p:sp>
      <p:sp>
        <p:nvSpPr>
          <p:cNvPr id="8" name="TextBox 7"/>
          <p:cNvSpPr txBox="1"/>
          <p:nvPr/>
        </p:nvSpPr>
        <p:spPr>
          <a:xfrm>
            <a:off x="5876962" y="2454870"/>
            <a:ext cx="2003241" cy="461665"/>
          </a:xfrm>
          <a:prstGeom prst="rect">
            <a:avLst/>
          </a:prstGeom>
          <a:noFill/>
        </p:spPr>
        <p:txBody>
          <a:bodyPr wrap="none" rtlCol="0">
            <a:spAutoFit/>
          </a:bodyPr>
          <a:lstStyle/>
          <a:p>
            <a:pPr marL="285750" indent="-285750">
              <a:buClr>
                <a:schemeClr val="tx2">
                  <a:lumMod val="75000"/>
                </a:schemeClr>
              </a:buClr>
              <a:buFont typeface="Arial" panose="020B0604020202020204" pitchFamily="34" charset="0"/>
              <a:buChar char="•"/>
            </a:pPr>
            <a:r>
              <a:rPr lang="en-US" sz="2400" b="1" dirty="0" smtClean="0">
                <a:solidFill>
                  <a:schemeClr val="accent1">
                    <a:lumMod val="75000"/>
                  </a:schemeClr>
                </a:solidFill>
              </a:rPr>
              <a:t>Scatterplots</a:t>
            </a:r>
            <a:endParaRPr lang="en-US" sz="2000" b="1" dirty="0">
              <a:solidFill>
                <a:schemeClr val="accent1">
                  <a:lumMod val="75000"/>
                </a:schemeClr>
              </a:solidFill>
            </a:endParaRPr>
          </a:p>
        </p:txBody>
      </p:sp>
    </p:spTree>
    <p:extLst>
      <p:ext uri="{BB962C8B-B14F-4D97-AF65-F5344CB8AC3E}">
        <p14:creationId xmlns:p14="http://schemas.microsoft.com/office/powerpoint/2010/main" val="1366482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normAutofit fontScale="90000"/>
          </a:bodyPr>
          <a:lstStyle/>
          <a:p>
            <a:r>
              <a:rPr lang="en-US" altLang="en-US" dirty="0" smtClean="0"/>
              <a:t>ABI</a:t>
            </a:r>
            <a:br>
              <a:rPr lang="en-US" altLang="en-US" dirty="0" smtClean="0"/>
            </a:br>
            <a:r>
              <a:rPr lang="en-US" altLang="en-US" sz="3600" dirty="0" smtClean="0"/>
              <a:t>Steps for Implementation</a:t>
            </a:r>
            <a:endParaRPr lang="en-US" altLang="en-US" dirty="0" smtClean="0"/>
          </a:p>
        </p:txBody>
      </p:sp>
      <p:sp>
        <p:nvSpPr>
          <p:cNvPr id="5" name="Content Placeholder 4"/>
          <p:cNvSpPr>
            <a:spLocks noGrp="1"/>
          </p:cNvSpPr>
          <p:nvPr>
            <p:ph idx="1"/>
          </p:nvPr>
        </p:nvSpPr>
        <p:spPr>
          <a:xfrm>
            <a:off x="457200" y="1600201"/>
            <a:ext cx="8229600" cy="685800"/>
          </a:xfrm>
        </p:spPr>
        <p:txBody>
          <a:bodyPr>
            <a:normAutofit/>
          </a:bodyPr>
          <a:lstStyle/>
          <a:p>
            <a:pPr marL="0" indent="0">
              <a:buNone/>
            </a:pPr>
            <a:r>
              <a:rPr lang="en-US" dirty="0" smtClean="0"/>
              <a:t>Step 2. </a:t>
            </a:r>
            <a:r>
              <a:rPr lang="en-US" i="1" dirty="0" smtClean="0"/>
              <a:t>Collect Baseline Data </a:t>
            </a:r>
            <a:r>
              <a:rPr lang="en-US" dirty="0" smtClean="0"/>
              <a:t>using</a:t>
            </a:r>
            <a:endParaRPr lang="en-US" i="1" dirty="0" smtClean="0"/>
          </a:p>
          <a:p>
            <a:pPr marL="0" indent="0">
              <a:buNone/>
            </a:pPr>
            <a:endParaRPr lang="en-US" i="1" dirty="0"/>
          </a:p>
          <a:p>
            <a:pPr marL="0" indent="0">
              <a:buNone/>
            </a:pPr>
            <a:endParaRPr lang="en-US" dirty="0"/>
          </a:p>
        </p:txBody>
      </p:sp>
      <p:sp>
        <p:nvSpPr>
          <p:cNvPr id="3" name="TextBox 2"/>
          <p:cNvSpPr txBox="1"/>
          <p:nvPr/>
        </p:nvSpPr>
        <p:spPr>
          <a:xfrm>
            <a:off x="609600" y="2286001"/>
            <a:ext cx="2877967"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solidFill>
                  <a:schemeClr val="accent1">
                    <a:lumMod val="75000"/>
                  </a:schemeClr>
                </a:solidFill>
              </a:rPr>
              <a:t>Frequency Data Charts</a:t>
            </a:r>
            <a:endParaRPr lang="en-US" sz="2000" b="1" dirty="0">
              <a:solidFill>
                <a:schemeClr val="accent1">
                  <a:lumMod val="75000"/>
                </a:schemeClr>
              </a:solidFill>
            </a:endParaRPr>
          </a:p>
        </p:txBody>
      </p:sp>
      <p:sp>
        <p:nvSpPr>
          <p:cNvPr id="9" name="TextBox 8"/>
          <p:cNvSpPr txBox="1"/>
          <p:nvPr/>
        </p:nvSpPr>
        <p:spPr>
          <a:xfrm>
            <a:off x="609600" y="4495800"/>
            <a:ext cx="270612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solidFill>
                  <a:schemeClr val="accent1">
                    <a:lumMod val="75000"/>
                  </a:schemeClr>
                </a:solidFill>
              </a:rPr>
              <a:t>Duration Data Charts</a:t>
            </a:r>
            <a:endParaRPr lang="en-US" sz="2000" b="1" dirty="0">
              <a:solidFill>
                <a:schemeClr val="accent1">
                  <a:lumMod val="75000"/>
                </a:schemeClr>
              </a:solidFill>
            </a:endParaRPr>
          </a:p>
        </p:txBody>
      </p:sp>
      <p:graphicFrame>
        <p:nvGraphicFramePr>
          <p:cNvPr id="10" name="Group 307"/>
          <p:cNvGraphicFramePr>
            <a:graphicFrameLocks/>
          </p:cNvGraphicFramePr>
          <p:nvPr>
            <p:extLst>
              <p:ext uri="{D42A27DB-BD31-4B8C-83A1-F6EECF244321}">
                <p14:modId xmlns:p14="http://schemas.microsoft.com/office/powerpoint/2010/main" val="1511037673"/>
              </p:ext>
            </p:extLst>
          </p:nvPr>
        </p:nvGraphicFramePr>
        <p:xfrm>
          <a:off x="1219200" y="2907144"/>
          <a:ext cx="6324600" cy="1417145"/>
        </p:xfrm>
        <a:graphic>
          <a:graphicData uri="http://schemas.openxmlformats.org/drawingml/2006/table">
            <a:tbl>
              <a:tblPr/>
              <a:tblGrid>
                <a:gridCol w="1200686"/>
                <a:gridCol w="1806793"/>
                <a:gridCol w="719753"/>
                <a:gridCol w="2597368"/>
              </a:tblGrid>
              <a:tr h="28342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charset="0"/>
                          <a:ea typeface="SimSun" charset="-122"/>
                          <a:cs typeface="Arial" charset="0"/>
                        </a:rPr>
                        <a:t>Date</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charset="0"/>
                          <a:ea typeface="SimSun" charset="-122"/>
                          <a:cs typeface="Arial" charset="0"/>
                        </a:rPr>
                        <a:t>Bites hand</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charset="0"/>
                          <a:ea typeface="SimSun" charset="-122"/>
                          <a:cs typeface="Arial" charset="0"/>
                        </a:rPr>
                        <a:t>Total</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charset="0"/>
                          <a:ea typeface="SimSun" charset="-122"/>
                          <a:cs typeface="Arial" charset="0"/>
                        </a:rPr>
                        <a:t>Before, during, or after reinforcement</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42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7/26/08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Lucida Handwriting" pitchFamily="66" charset="0"/>
                          <a:ea typeface="SimSun" charset="-122"/>
                          <a:cs typeface="Arial" charset="0"/>
                        </a:rPr>
                        <a:t>XXXXXXXXXXXXX</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13</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Before</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42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Lucida Handwriting" pitchFamily="66" charset="0"/>
                          <a:ea typeface="SimSun" charset="-122"/>
                          <a:cs typeface="Arial" charset="0"/>
                        </a:rPr>
                        <a:t>7/27/08</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XXXXXXXXXXXXXXXX</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16</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Before</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42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7/28/08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XXXXXXXXXXXXXX</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14</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Before</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42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7/29/08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XXXXXXXXXXX</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11</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Lucida Handwriting" pitchFamily="66" charset="0"/>
                          <a:ea typeface="SimSun" charset="-122"/>
                          <a:cs typeface="Arial" charset="0"/>
                        </a:rPr>
                        <a:t>Before </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1" name="Group 306"/>
          <p:cNvGraphicFramePr>
            <a:graphicFrameLocks/>
          </p:cNvGraphicFramePr>
          <p:nvPr>
            <p:extLst>
              <p:ext uri="{D42A27DB-BD31-4B8C-83A1-F6EECF244321}">
                <p14:modId xmlns:p14="http://schemas.microsoft.com/office/powerpoint/2010/main" val="208177862"/>
              </p:ext>
            </p:extLst>
          </p:nvPr>
        </p:nvGraphicFramePr>
        <p:xfrm>
          <a:off x="1219200" y="5029200"/>
          <a:ext cx="6324599" cy="1523999"/>
        </p:xfrm>
        <a:graphic>
          <a:graphicData uri="http://schemas.openxmlformats.org/drawingml/2006/table">
            <a:tbl>
              <a:tblPr/>
              <a:tblGrid>
                <a:gridCol w="971748"/>
                <a:gridCol w="853162"/>
                <a:gridCol w="849868"/>
                <a:gridCol w="1096923"/>
                <a:gridCol w="2552898"/>
              </a:tblGrid>
              <a:tr h="39931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1" i="0" u="none" strike="noStrike" cap="none" normalizeH="0" baseline="0" dirty="0" smtClean="0">
                          <a:ln>
                            <a:noFill/>
                          </a:ln>
                          <a:solidFill>
                            <a:schemeClr val="tx1"/>
                          </a:solidFill>
                          <a:effectLst/>
                          <a:latin typeface="Arial" charset="0"/>
                          <a:ea typeface="SimSun" charset="-122"/>
                          <a:cs typeface="Arial" charset="0"/>
                        </a:rPr>
                        <a:t>Date</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1" i="0" u="none" strike="noStrike" cap="none" normalizeH="0" baseline="0" smtClean="0">
                          <a:ln>
                            <a:noFill/>
                          </a:ln>
                          <a:solidFill>
                            <a:schemeClr val="tx1"/>
                          </a:solidFill>
                          <a:effectLst/>
                          <a:latin typeface="Arial" charset="0"/>
                          <a:ea typeface="SimSun" charset="-122"/>
                          <a:cs typeface="Arial" charset="0"/>
                        </a:rPr>
                        <a:t>Start time</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1" i="0" u="none" strike="noStrike" cap="none" normalizeH="0" baseline="0" dirty="0" smtClean="0">
                          <a:ln>
                            <a:noFill/>
                          </a:ln>
                          <a:solidFill>
                            <a:schemeClr val="tx1"/>
                          </a:solidFill>
                          <a:effectLst/>
                          <a:latin typeface="Arial" charset="0"/>
                          <a:ea typeface="SimSun" charset="-122"/>
                          <a:cs typeface="Arial" charset="0"/>
                        </a:rPr>
                        <a:t>End Time</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1" i="0" u="none" strike="noStrike" cap="none" normalizeH="0" baseline="0" smtClean="0">
                          <a:ln>
                            <a:noFill/>
                          </a:ln>
                          <a:solidFill>
                            <a:schemeClr val="tx1"/>
                          </a:solidFill>
                          <a:effectLst/>
                          <a:latin typeface="Arial" charset="0"/>
                          <a:ea typeface="SimSun" charset="-122"/>
                          <a:cs typeface="Arial" charset="0"/>
                        </a:rPr>
                        <a:t>Total minutes</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1" i="0" u="none" strike="noStrike" cap="none" normalizeH="0" baseline="0" smtClean="0">
                          <a:ln>
                            <a:noFill/>
                          </a:ln>
                          <a:solidFill>
                            <a:schemeClr val="tx1"/>
                          </a:solidFill>
                          <a:effectLst/>
                          <a:latin typeface="Arial" charset="0"/>
                          <a:ea typeface="SimSun" charset="-122"/>
                          <a:cs typeface="Arial" charset="0"/>
                        </a:rPr>
                        <a:t>Before, during, or after reinforcement</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91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7/26/08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9:00</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9:15</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15</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Before</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91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7/27/08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9:05</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9:20</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15</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Before</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9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7/28/08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9:00</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9:13</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13</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Before</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91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7/29/08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9:10</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9:30</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20</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2578100" algn="l"/>
                        </a:tabLst>
                      </a:pPr>
                      <a:r>
                        <a:rPr kumimoji="0" lang="en-US" altLang="zh-CN" sz="1000" b="0" i="0" u="none" strike="noStrike" cap="none" normalizeH="0" baseline="0" dirty="0" smtClean="0">
                          <a:ln>
                            <a:noFill/>
                          </a:ln>
                          <a:solidFill>
                            <a:schemeClr val="tx1"/>
                          </a:solidFill>
                          <a:effectLst/>
                          <a:latin typeface="Lucida Handwriting" pitchFamily="66" charset="0"/>
                          <a:ea typeface="SimSun" charset="-122"/>
                          <a:cs typeface="Arial" charset="0"/>
                        </a:rPr>
                        <a:t>Before</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16683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normAutofit fontScale="90000"/>
          </a:bodyPr>
          <a:lstStyle/>
          <a:p>
            <a:r>
              <a:rPr lang="en-US" altLang="en-US" dirty="0" smtClean="0"/>
              <a:t>ABI</a:t>
            </a:r>
            <a:br>
              <a:rPr lang="en-US" altLang="en-US" dirty="0" smtClean="0"/>
            </a:br>
            <a:r>
              <a:rPr lang="en-US" altLang="en-US" sz="3600" dirty="0" smtClean="0"/>
              <a:t>Steps for Implementation</a:t>
            </a:r>
            <a:endParaRPr lang="en-US" altLang="en-US" dirty="0" smtClean="0"/>
          </a:p>
        </p:txBody>
      </p:sp>
      <p:sp>
        <p:nvSpPr>
          <p:cNvPr id="5" name="Content Placeholder 4"/>
          <p:cNvSpPr>
            <a:spLocks noGrp="1"/>
          </p:cNvSpPr>
          <p:nvPr>
            <p:ph idx="1"/>
          </p:nvPr>
        </p:nvSpPr>
        <p:spPr>
          <a:xfrm>
            <a:off x="457200" y="1600201"/>
            <a:ext cx="8229600" cy="685800"/>
          </a:xfrm>
        </p:spPr>
        <p:txBody>
          <a:bodyPr>
            <a:normAutofit/>
          </a:bodyPr>
          <a:lstStyle/>
          <a:p>
            <a:pPr marL="0" indent="0">
              <a:buNone/>
            </a:pPr>
            <a:r>
              <a:rPr lang="en-US" dirty="0" smtClean="0"/>
              <a:t>Step 3. </a:t>
            </a:r>
            <a:r>
              <a:rPr lang="en-US" i="1" dirty="0" smtClean="0"/>
              <a:t>Implement ABI</a:t>
            </a:r>
          </a:p>
          <a:p>
            <a:pPr marL="0" indent="0">
              <a:buNone/>
            </a:pPr>
            <a:endParaRPr lang="en-US" i="1" dirty="0"/>
          </a:p>
          <a:p>
            <a:pPr marL="0" indent="0">
              <a:buNone/>
            </a:pPr>
            <a:endParaRPr lang="en-US" dirty="0"/>
          </a:p>
        </p:txBody>
      </p:sp>
      <p:sp>
        <p:nvSpPr>
          <p:cNvPr id="3" name="TextBox 2"/>
          <p:cNvSpPr txBox="1"/>
          <p:nvPr/>
        </p:nvSpPr>
        <p:spPr>
          <a:xfrm>
            <a:off x="304800" y="2297546"/>
            <a:ext cx="8382000" cy="4031873"/>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accent1">
                    <a:lumMod val="75000"/>
                  </a:schemeClr>
                </a:solidFill>
              </a:rPr>
              <a:t>Identify a strategy </a:t>
            </a:r>
            <a:r>
              <a:rPr lang="en-US" sz="3200" dirty="0" smtClean="0"/>
              <a:t>to address the behavior (can choose more than 1 if needed)</a:t>
            </a:r>
          </a:p>
          <a:p>
            <a:pPr marL="914400" lvl="1" indent="-457200">
              <a:buClr>
                <a:schemeClr val="tx2">
                  <a:lumMod val="75000"/>
                </a:schemeClr>
              </a:buClr>
              <a:buFont typeface="Wingdings" panose="05000000000000000000" pitchFamily="2" charset="2"/>
              <a:buChar char="§"/>
            </a:pPr>
            <a:r>
              <a:rPr lang="en-US" sz="3200" dirty="0" smtClean="0"/>
              <a:t>Use learner preferences</a:t>
            </a:r>
          </a:p>
          <a:p>
            <a:pPr marL="914400" lvl="1" indent="-457200">
              <a:buClr>
                <a:schemeClr val="tx2">
                  <a:lumMod val="75000"/>
                </a:schemeClr>
              </a:buClr>
              <a:buFont typeface="Wingdings" panose="05000000000000000000" pitchFamily="2" charset="2"/>
              <a:buChar char="§"/>
            </a:pPr>
            <a:r>
              <a:rPr lang="en-US" sz="3200" dirty="0" smtClean="0"/>
              <a:t>Change schedules/routines</a:t>
            </a:r>
          </a:p>
          <a:p>
            <a:pPr marL="914400" lvl="1" indent="-457200">
              <a:buClr>
                <a:schemeClr val="tx2">
                  <a:lumMod val="75000"/>
                </a:schemeClr>
              </a:buClr>
              <a:buFont typeface="Wingdings" panose="05000000000000000000" pitchFamily="2" charset="2"/>
              <a:buChar char="§"/>
            </a:pPr>
            <a:r>
              <a:rPr lang="en-US" sz="3200" dirty="0" smtClean="0"/>
              <a:t>Implement pre-activity interventions</a:t>
            </a:r>
          </a:p>
          <a:p>
            <a:pPr marL="914400" lvl="1" indent="-457200">
              <a:buClr>
                <a:schemeClr val="tx2">
                  <a:lumMod val="75000"/>
                </a:schemeClr>
              </a:buClr>
              <a:buFont typeface="Wingdings" panose="05000000000000000000" pitchFamily="2" charset="2"/>
              <a:buChar char="§"/>
            </a:pPr>
            <a:r>
              <a:rPr lang="en-US" sz="3200" dirty="0" smtClean="0"/>
              <a:t>Use choice-making</a:t>
            </a:r>
          </a:p>
          <a:p>
            <a:pPr marL="914400" lvl="1" indent="-457200">
              <a:buClr>
                <a:schemeClr val="tx2">
                  <a:lumMod val="75000"/>
                </a:schemeClr>
              </a:buClr>
              <a:buFont typeface="Wingdings" panose="05000000000000000000" pitchFamily="2" charset="2"/>
              <a:buChar char="§"/>
            </a:pPr>
            <a:r>
              <a:rPr lang="en-US" sz="3200" dirty="0" smtClean="0"/>
              <a:t>Alter how instruction is delivered, and/or</a:t>
            </a:r>
          </a:p>
          <a:p>
            <a:pPr marL="914400" lvl="1" indent="-457200">
              <a:buClr>
                <a:schemeClr val="tx2">
                  <a:lumMod val="75000"/>
                </a:schemeClr>
              </a:buClr>
              <a:buFont typeface="Wingdings" panose="05000000000000000000" pitchFamily="2" charset="2"/>
              <a:buChar char="§"/>
            </a:pPr>
            <a:r>
              <a:rPr lang="en-US" sz="3200" dirty="0" smtClean="0"/>
              <a:t>Enrich the environment</a:t>
            </a:r>
            <a:endParaRPr lang="en-US" sz="3200" dirty="0"/>
          </a:p>
        </p:txBody>
      </p:sp>
    </p:spTree>
    <p:extLst>
      <p:ext uri="{BB962C8B-B14F-4D97-AF65-F5344CB8AC3E}">
        <p14:creationId xmlns:p14="http://schemas.microsoft.com/office/powerpoint/2010/main" val="2248059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normAutofit fontScale="90000"/>
          </a:bodyPr>
          <a:lstStyle/>
          <a:p>
            <a:r>
              <a:rPr lang="en-US" altLang="en-US" dirty="0" smtClean="0"/>
              <a:t>ABI</a:t>
            </a:r>
            <a:br>
              <a:rPr lang="en-US" altLang="en-US" dirty="0" smtClean="0"/>
            </a:br>
            <a:r>
              <a:rPr lang="en-US" altLang="en-US" sz="3600" dirty="0" smtClean="0"/>
              <a:t>Steps for Implementation</a:t>
            </a:r>
            <a:endParaRPr lang="en-US" altLang="en-US" dirty="0" smtClean="0"/>
          </a:p>
        </p:txBody>
      </p:sp>
      <p:sp>
        <p:nvSpPr>
          <p:cNvPr id="5" name="Content Placeholder 4"/>
          <p:cNvSpPr>
            <a:spLocks noGrp="1"/>
          </p:cNvSpPr>
          <p:nvPr>
            <p:ph idx="1"/>
          </p:nvPr>
        </p:nvSpPr>
        <p:spPr>
          <a:xfrm>
            <a:off x="457200" y="1600201"/>
            <a:ext cx="8229600" cy="685800"/>
          </a:xfrm>
        </p:spPr>
        <p:txBody>
          <a:bodyPr>
            <a:normAutofit/>
          </a:bodyPr>
          <a:lstStyle/>
          <a:p>
            <a:pPr marL="0" indent="0">
              <a:buNone/>
            </a:pPr>
            <a:r>
              <a:rPr lang="en-US" dirty="0" smtClean="0"/>
              <a:t>Step 3. </a:t>
            </a:r>
            <a:r>
              <a:rPr lang="en-US" i="1" dirty="0" smtClean="0"/>
              <a:t>Implement ABI</a:t>
            </a:r>
          </a:p>
          <a:p>
            <a:pPr marL="0" indent="0">
              <a:buNone/>
            </a:pPr>
            <a:endParaRPr lang="en-US" i="1" dirty="0"/>
          </a:p>
          <a:p>
            <a:pPr marL="0" indent="0">
              <a:buNone/>
            </a:pPr>
            <a:endParaRPr lang="en-US" dirty="0"/>
          </a:p>
        </p:txBody>
      </p:sp>
      <p:sp>
        <p:nvSpPr>
          <p:cNvPr id="3" name="TextBox 2"/>
          <p:cNvSpPr txBox="1"/>
          <p:nvPr/>
        </p:nvSpPr>
        <p:spPr>
          <a:xfrm>
            <a:off x="304800" y="2297546"/>
            <a:ext cx="8382000" cy="3477875"/>
          </a:xfrm>
          <a:prstGeom prst="rect">
            <a:avLst/>
          </a:prstGeom>
          <a:noFill/>
        </p:spPr>
        <p:txBody>
          <a:bodyPr wrap="square" rtlCol="0">
            <a:spAutoFit/>
          </a:bodyPr>
          <a:lstStyle/>
          <a:p>
            <a:pPr marL="285750" indent="-285750">
              <a:buClr>
                <a:schemeClr val="tx2">
                  <a:lumMod val="75000"/>
                </a:schemeClr>
              </a:buClr>
              <a:buFont typeface="Arial" panose="020B0604020202020204" pitchFamily="34" charset="0"/>
              <a:buChar char="•"/>
            </a:pPr>
            <a:r>
              <a:rPr lang="en-US" sz="3200" b="1" dirty="0" smtClean="0">
                <a:solidFill>
                  <a:schemeClr val="accent1">
                    <a:lumMod val="75000"/>
                  </a:schemeClr>
                </a:solidFill>
              </a:rPr>
              <a:t>Ignore interfering behavior </a:t>
            </a:r>
            <a:r>
              <a:rPr lang="en-US" sz="3200" dirty="0" smtClean="0"/>
              <a:t>when it occurs</a:t>
            </a:r>
          </a:p>
          <a:p>
            <a:pPr marL="285750" indent="-285750">
              <a:buClr>
                <a:schemeClr val="tx2">
                  <a:lumMod val="75000"/>
                </a:schemeClr>
              </a:buClr>
              <a:buFont typeface="Arial" panose="020B0604020202020204" pitchFamily="34" charset="0"/>
              <a:buChar char="•"/>
            </a:pPr>
            <a:r>
              <a:rPr lang="en-US" sz="3200" b="1" dirty="0" smtClean="0">
                <a:solidFill>
                  <a:schemeClr val="accent1">
                    <a:lumMod val="75000"/>
                  </a:schemeClr>
                </a:solidFill>
              </a:rPr>
              <a:t>Provide reinforcement </a:t>
            </a:r>
            <a:r>
              <a:rPr lang="en-US" sz="3200" dirty="0" smtClean="0"/>
              <a:t>for</a:t>
            </a:r>
          </a:p>
          <a:p>
            <a:pPr marL="990600" lvl="1" indent="-533400">
              <a:buClr>
                <a:schemeClr val="tx2">
                  <a:lumMod val="75000"/>
                </a:schemeClr>
              </a:buClr>
              <a:buFont typeface="Wingdings" panose="05000000000000000000" pitchFamily="2" charset="2"/>
              <a:buChar char="§"/>
            </a:pPr>
            <a:r>
              <a:rPr lang="en-US" altLang="zh-CN" sz="3200" dirty="0" smtClean="0">
                <a:ea typeface="SimSun" panose="02010600030101010101" pitchFamily="2" charset="-122"/>
              </a:rPr>
              <a:t>Engagement </a:t>
            </a:r>
            <a:r>
              <a:rPr lang="en-US" altLang="zh-CN" sz="3200" dirty="0">
                <a:ea typeface="SimSun" panose="02010600030101010101" pitchFamily="2" charset="-122"/>
              </a:rPr>
              <a:t>in </a:t>
            </a:r>
            <a:r>
              <a:rPr lang="en-US" altLang="zh-CN" sz="3200" b="1" dirty="0">
                <a:solidFill>
                  <a:schemeClr val="accent1">
                    <a:lumMod val="75000"/>
                  </a:schemeClr>
                </a:solidFill>
                <a:ea typeface="SimSun" panose="02010600030101010101" pitchFamily="2" charset="-122"/>
              </a:rPr>
              <a:t>appropriate behavior</a:t>
            </a:r>
          </a:p>
          <a:p>
            <a:pPr marL="990600" lvl="1" indent="-533400">
              <a:buClr>
                <a:schemeClr val="tx2">
                  <a:lumMod val="75000"/>
                </a:schemeClr>
              </a:buClr>
              <a:buFont typeface="Wingdings" panose="05000000000000000000" pitchFamily="2" charset="2"/>
              <a:buChar char="§"/>
            </a:pPr>
            <a:r>
              <a:rPr lang="en-US" altLang="zh-CN" sz="3200" dirty="0" smtClean="0">
                <a:ea typeface="SimSun" panose="02010600030101010101" pitchFamily="2" charset="-122"/>
              </a:rPr>
              <a:t>Completion of </a:t>
            </a:r>
            <a:r>
              <a:rPr lang="en-US" altLang="zh-CN" sz="3200" dirty="0">
                <a:ea typeface="SimSun" panose="02010600030101010101" pitchFamily="2" charset="-122"/>
              </a:rPr>
              <a:t>the weekly behavioral </a:t>
            </a:r>
            <a:r>
              <a:rPr lang="en-US" altLang="zh-CN" sz="3200" dirty="0" smtClean="0">
                <a:ea typeface="SimSun" panose="02010600030101010101" pitchFamily="2" charset="-122"/>
              </a:rPr>
              <a:t>objective</a:t>
            </a:r>
            <a:endParaRPr lang="en-US" sz="3200" dirty="0" smtClean="0"/>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969798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19200" y="6248400"/>
            <a:ext cx="1219200" cy="228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219200" y="4343400"/>
            <a:ext cx="6096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219200" y="3733800"/>
            <a:ext cx="16764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746" name="Title 3"/>
          <p:cNvSpPr>
            <a:spLocks noGrp="1"/>
          </p:cNvSpPr>
          <p:nvPr>
            <p:ph type="title"/>
          </p:nvPr>
        </p:nvSpPr>
        <p:spPr/>
        <p:txBody>
          <a:bodyPr>
            <a:normAutofit fontScale="90000"/>
          </a:bodyPr>
          <a:lstStyle/>
          <a:p>
            <a:r>
              <a:rPr lang="en-US" altLang="en-US" dirty="0" smtClean="0"/>
              <a:t>ABI</a:t>
            </a:r>
            <a:br>
              <a:rPr lang="en-US" altLang="en-US" dirty="0" smtClean="0"/>
            </a:br>
            <a:r>
              <a:rPr lang="en-US" altLang="en-US" sz="3600" dirty="0" smtClean="0"/>
              <a:t>Steps for Implementation</a:t>
            </a:r>
            <a:endParaRPr lang="en-US" altLang="en-US" dirty="0" smtClean="0"/>
          </a:p>
        </p:txBody>
      </p:sp>
      <p:sp>
        <p:nvSpPr>
          <p:cNvPr id="5" name="Content Placeholder 4"/>
          <p:cNvSpPr>
            <a:spLocks noGrp="1"/>
          </p:cNvSpPr>
          <p:nvPr>
            <p:ph idx="1"/>
          </p:nvPr>
        </p:nvSpPr>
        <p:spPr>
          <a:xfrm>
            <a:off x="457200" y="1600201"/>
            <a:ext cx="8229600" cy="685800"/>
          </a:xfrm>
        </p:spPr>
        <p:txBody>
          <a:bodyPr>
            <a:normAutofit/>
          </a:bodyPr>
          <a:lstStyle/>
          <a:p>
            <a:pPr marL="0" indent="0">
              <a:buNone/>
            </a:pPr>
            <a:r>
              <a:rPr lang="en-US" dirty="0" smtClean="0"/>
              <a:t>Step 3. </a:t>
            </a:r>
            <a:r>
              <a:rPr lang="en-US" i="1" dirty="0" smtClean="0"/>
              <a:t>Implement ABI</a:t>
            </a:r>
          </a:p>
          <a:p>
            <a:pPr marL="0" indent="0">
              <a:buNone/>
            </a:pPr>
            <a:endParaRPr lang="en-US" i="1" dirty="0"/>
          </a:p>
          <a:p>
            <a:pPr marL="0" indent="0">
              <a:buNone/>
            </a:pPr>
            <a:endParaRPr lang="en-US" dirty="0"/>
          </a:p>
        </p:txBody>
      </p:sp>
      <p:sp>
        <p:nvSpPr>
          <p:cNvPr id="3" name="TextBox 2"/>
          <p:cNvSpPr txBox="1"/>
          <p:nvPr/>
        </p:nvSpPr>
        <p:spPr>
          <a:xfrm>
            <a:off x="327891" y="2133600"/>
            <a:ext cx="8382000" cy="584775"/>
          </a:xfrm>
          <a:prstGeom prst="rect">
            <a:avLst/>
          </a:prstGeom>
          <a:noFill/>
        </p:spPr>
        <p:txBody>
          <a:bodyPr wrap="square" rtlCol="0">
            <a:spAutoFit/>
          </a:bodyPr>
          <a:lstStyle/>
          <a:p>
            <a:pPr marL="285750" indent="-285750">
              <a:buClr>
                <a:schemeClr val="tx2">
                  <a:lumMod val="75000"/>
                </a:schemeClr>
              </a:buClr>
              <a:buFont typeface="Arial" panose="020B0604020202020204" pitchFamily="34" charset="0"/>
              <a:buChar char="•"/>
            </a:pPr>
            <a:r>
              <a:rPr lang="en-US" sz="3200" dirty="0" smtClean="0"/>
              <a:t>Create a lesson plan</a:t>
            </a:r>
          </a:p>
        </p:txBody>
      </p:sp>
      <p:graphicFrame>
        <p:nvGraphicFramePr>
          <p:cNvPr id="7" name="Group 31"/>
          <p:cNvGraphicFramePr>
            <a:graphicFrameLocks/>
          </p:cNvGraphicFramePr>
          <p:nvPr/>
        </p:nvGraphicFramePr>
        <p:xfrm>
          <a:off x="1143000" y="2662238"/>
          <a:ext cx="7010400" cy="4206876"/>
        </p:xfrm>
        <a:graphic>
          <a:graphicData uri="http://schemas.openxmlformats.org/drawingml/2006/table">
            <a:tbl>
              <a:tblPr/>
              <a:tblGrid>
                <a:gridCol w="7010400"/>
              </a:tblGrid>
              <a:tr h="10059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charset="0"/>
                          <a:ea typeface="SimSun" charset="-122"/>
                          <a:cs typeface="Arial" charset="0"/>
                        </a:rPr>
                        <a:t>Date: </a:t>
                      </a:r>
                      <a:r>
                        <a:rPr kumimoji="0" lang="en-US" altLang="zh-CN" sz="1200" b="0" i="0" u="sng" strike="noStrike" cap="none" normalizeH="0" baseline="0" dirty="0" smtClean="0">
                          <a:ln>
                            <a:noFill/>
                          </a:ln>
                          <a:solidFill>
                            <a:schemeClr val="tx1"/>
                          </a:solidFill>
                          <a:effectLst/>
                          <a:latin typeface="Lucida Handwriting" pitchFamily="66" charset="0"/>
                          <a:ea typeface="SimSun" charset="-122"/>
                          <a:cs typeface="Arial" charset="0"/>
                        </a:rPr>
                        <a:t>Week of 11/17/08-11/21 /08</a:t>
                      </a:r>
                      <a:r>
                        <a:rPr kumimoji="0" lang="en-US" altLang="zh-CN" sz="1200" b="0" i="0" u="none" strike="noStrike" cap="none" normalizeH="0" baseline="0" dirty="0" smtClean="0">
                          <a:ln>
                            <a:noFill/>
                          </a:ln>
                          <a:solidFill>
                            <a:schemeClr val="tx1"/>
                          </a:solidFill>
                          <a:effectLst/>
                          <a:latin typeface="Arial" charset="0"/>
                          <a:ea typeface="SimSun" charset="-122"/>
                          <a:cs typeface="Arial" charset="0"/>
                        </a:rPr>
                        <a:t>           Classroom: </a:t>
                      </a:r>
                      <a:r>
                        <a:rPr kumimoji="0" lang="en-US" altLang="zh-CN" sz="1200" b="0" i="0" u="sng" strike="noStrike" cap="none" normalizeH="0" baseline="0" dirty="0" smtClean="0">
                          <a:ln>
                            <a:noFill/>
                          </a:ln>
                          <a:solidFill>
                            <a:schemeClr val="tx1"/>
                          </a:solidFill>
                          <a:effectLst/>
                          <a:latin typeface="Lucida Handwriting" pitchFamily="66" charset="0"/>
                          <a:ea typeface="SimSun" charset="-122"/>
                          <a:cs typeface="Arial" charset="0"/>
                        </a:rPr>
                        <a:t>Math class</a:t>
                      </a:r>
                      <a:endParaRPr kumimoji="0" lang="en-US" altLang="zh-CN" sz="1200" b="0" i="0" u="none" strike="noStrike" cap="none" normalizeH="0" baseline="0" dirty="0" smtClean="0">
                        <a:ln>
                          <a:noFill/>
                        </a:ln>
                        <a:solidFill>
                          <a:schemeClr val="tx1"/>
                        </a:solidFill>
                        <a:effectLst/>
                        <a:latin typeface="Times New Roman" pitchFamily="18" charset="0"/>
                        <a:ea typeface="SimSun"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charset="0"/>
                          <a:ea typeface="SimSun" charset="-122"/>
                          <a:cs typeface="Arial" charset="0"/>
                        </a:rPr>
                        <a:t>Teacher: </a:t>
                      </a:r>
                      <a:r>
                        <a:rPr kumimoji="0" lang="en-US" altLang="zh-CN" sz="1200" b="0" i="0" u="sng" strike="noStrike" cap="none" normalizeH="0" baseline="0" dirty="0" smtClean="0">
                          <a:ln>
                            <a:noFill/>
                          </a:ln>
                          <a:solidFill>
                            <a:schemeClr val="tx1"/>
                          </a:solidFill>
                          <a:effectLst/>
                          <a:latin typeface="Lucida Handwriting" pitchFamily="66" charset="0"/>
                          <a:ea typeface="SimSun" charset="-122"/>
                          <a:cs typeface="Arial" charset="0"/>
                        </a:rPr>
                        <a:t>Mrs. Banks</a:t>
                      </a:r>
                      <a:endParaRPr kumimoji="0" lang="en-US" altLang="zh-CN" sz="1200" b="0" i="0" u="none" strike="noStrike" cap="none" normalizeH="0" baseline="0" dirty="0" smtClean="0">
                        <a:ln>
                          <a:noFill/>
                        </a:ln>
                        <a:solidFill>
                          <a:schemeClr val="tx1"/>
                        </a:solidFill>
                        <a:effectLst/>
                        <a:latin typeface="Times New Roman" pitchFamily="18" charset="0"/>
                        <a:ea typeface="SimSun"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charset="0"/>
                          <a:ea typeface="SimSun" charset="-122"/>
                        </a:rPr>
                        <a:t>Learner’s name: </a:t>
                      </a:r>
                      <a:r>
                        <a:rPr kumimoji="0" lang="en-US" altLang="zh-CN" sz="1200" b="0" i="0" u="sng" strike="noStrike" cap="none" normalizeH="0" baseline="0" dirty="0" smtClean="0">
                          <a:ln>
                            <a:noFill/>
                          </a:ln>
                          <a:solidFill>
                            <a:schemeClr val="tx1"/>
                          </a:solidFill>
                          <a:effectLst/>
                          <a:latin typeface="Lucida Handwriting" pitchFamily="66" charset="0"/>
                          <a:ea typeface="SimSun" charset="-122"/>
                        </a:rPr>
                        <a:t>Kenny</a:t>
                      </a:r>
                      <a:r>
                        <a:rPr kumimoji="0" lang="en-US" altLang="zh-CN" sz="1200" b="0" i="0" u="none" strike="noStrike" cap="none" normalizeH="0" baseline="0" dirty="0" smtClean="0">
                          <a:ln>
                            <a:noFill/>
                          </a:ln>
                          <a:solidFill>
                            <a:schemeClr val="tx1"/>
                          </a:solidFill>
                          <a:effectLst/>
                          <a:latin typeface="Arial" charset="0"/>
                          <a:ea typeface="SimSun" charset="-122"/>
                        </a:rPr>
                        <a:t>   </a:t>
                      </a:r>
                      <a:endParaRPr kumimoji="0" lang="en-US" altLang="zh-CN" sz="1200" b="0" i="0" u="none" strike="noStrike" cap="none" normalizeH="0" baseline="0" dirty="0" smtClean="0">
                        <a:ln>
                          <a:noFill/>
                        </a:ln>
                        <a:solidFill>
                          <a:schemeClr val="tx1"/>
                        </a:solidFill>
                        <a:effectLst/>
                        <a:latin typeface="Times New Roman" pitchFamily="18" charset="0"/>
                        <a:ea typeface="SimSun" charset="-122"/>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charset="0"/>
                          <a:ea typeface="SimSun" charset="-122"/>
                        </a:rPr>
                        <a:t>Interfering behavior: </a:t>
                      </a:r>
                      <a:r>
                        <a:rPr kumimoji="0" lang="en-US" altLang="zh-CN" sz="1200" b="0" i="0" u="sng" strike="noStrike" cap="none" normalizeH="0" baseline="0" dirty="0" smtClean="0">
                          <a:ln>
                            <a:noFill/>
                          </a:ln>
                          <a:solidFill>
                            <a:schemeClr val="tx1"/>
                          </a:solidFill>
                          <a:effectLst/>
                          <a:latin typeface="Lucida Handwriting" pitchFamily="66" charset="0"/>
                          <a:ea typeface="SimSun" charset="-122"/>
                        </a:rPr>
                        <a:t>Banging head on desk when asked to complete an in-class assignment</a:t>
                      </a:r>
                      <a:endParaRPr kumimoji="0" lang="en-US" altLang="zh-CN" sz="1200" b="0" i="0" u="none" strike="noStrike" cap="none" normalizeH="0" baseline="0" dirty="0" smtClean="0">
                        <a:ln>
                          <a:noFill/>
                        </a:ln>
                        <a:solidFill>
                          <a:schemeClr val="tx1"/>
                        </a:solidFill>
                        <a:effectLst/>
                        <a:latin typeface="Arial" charset="0"/>
                        <a:ea typeface="SimSun"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7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charset="0"/>
                          <a:ea typeface="SimSun" charset="-122"/>
                          <a:cs typeface="Arial" charset="0"/>
                        </a:rPr>
                        <a:t>Objectives for this week: </a:t>
                      </a:r>
                      <a:endParaRPr kumimoji="0" lang="en-US" altLang="zh-CN" sz="1200" b="0" i="0" u="none" strike="noStrike" cap="none" normalizeH="0" baseline="0" dirty="0" smtClean="0">
                        <a:ln>
                          <a:noFill/>
                        </a:ln>
                        <a:solidFill>
                          <a:schemeClr val="tx1"/>
                        </a:solidFill>
                        <a:effectLst/>
                        <a:latin typeface="Times New Roman" pitchFamily="18" charset="0"/>
                        <a:ea typeface="SimSun"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zh-CN" sz="1200" b="0" i="0" u="sng" strike="noStrike" cap="none" normalizeH="0" baseline="0" dirty="0" smtClean="0">
                          <a:ln>
                            <a:noFill/>
                          </a:ln>
                          <a:solidFill>
                            <a:schemeClr val="tx1"/>
                          </a:solidFill>
                          <a:effectLst/>
                          <a:latin typeface="Lucida Handwriting" pitchFamily="66" charset="0"/>
                          <a:ea typeface="SimSun" charset="-122"/>
                          <a:cs typeface="Arial" charset="0"/>
                        </a:rPr>
                        <a:t>Kenny will complete one in-class assignment with minimal head banging (i.e., less than three times).</a:t>
                      </a:r>
                      <a:endParaRPr kumimoji="0" lang="en-US" altLang="zh-CN" sz="1200" b="0" i="0" u="none" strike="noStrike" cap="none" normalizeH="0" baseline="0" dirty="0" smtClean="0">
                        <a:ln>
                          <a:noFill/>
                        </a:ln>
                        <a:solidFill>
                          <a:schemeClr val="tx1"/>
                        </a:solidFill>
                        <a:effectLst/>
                        <a:latin typeface="Times New Roman" pitchFamily="18" charset="0"/>
                        <a:ea typeface="SimSun" charset="-122"/>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53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charset="0"/>
                          <a:ea typeface="SimSun" charset="-122"/>
                          <a:cs typeface="Arial" charset="0"/>
                        </a:rPr>
                        <a:t>Strategy: </a:t>
                      </a:r>
                      <a:r>
                        <a:rPr kumimoji="0" lang="en-US" altLang="zh-CN" sz="1200" b="0" i="0" u="sng" strike="noStrike" cap="none" normalizeH="0" baseline="0" dirty="0" smtClean="0">
                          <a:ln>
                            <a:noFill/>
                          </a:ln>
                          <a:solidFill>
                            <a:schemeClr val="tx1"/>
                          </a:solidFill>
                          <a:effectLst/>
                          <a:latin typeface="Lucida Handwriting" pitchFamily="66" charset="0"/>
                          <a:ea typeface="SimSun" charset="-122"/>
                          <a:cs typeface="Arial" charset="0"/>
                        </a:rPr>
                        <a:t>Altering how instruction is delivered</a:t>
                      </a:r>
                      <a:endParaRPr kumimoji="0" lang="en-US" altLang="zh-CN" sz="1200" b="0" i="0" u="none" strike="noStrike" cap="none" normalizeH="0" baseline="0" dirty="0" smtClean="0">
                        <a:ln>
                          <a:noFill/>
                        </a:ln>
                        <a:solidFill>
                          <a:schemeClr val="tx1"/>
                        </a:solidFill>
                        <a:effectLst/>
                        <a:latin typeface="Times New Roman" pitchFamily="18" charset="0"/>
                        <a:ea typeface="SimSun"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charset="0"/>
                          <a:ea typeface="SimSun" charset="-122"/>
                          <a:cs typeface="Arial" charset="0"/>
                        </a:rPr>
                        <a:t>To implement the strategy, I will: </a:t>
                      </a:r>
                      <a:endParaRPr kumimoji="0" lang="en-US" altLang="zh-CN" sz="1200" b="0" i="0" u="none" strike="noStrike" cap="none" normalizeH="0" baseline="0" dirty="0" smtClean="0">
                        <a:ln>
                          <a:noFill/>
                        </a:ln>
                        <a:solidFill>
                          <a:schemeClr val="tx1"/>
                        </a:solidFill>
                        <a:effectLst/>
                        <a:latin typeface="Times New Roman" pitchFamily="18" charset="0"/>
                        <a:ea typeface="SimSun"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zh-CN" sz="1200" b="0" i="0" u="sng" strike="noStrike" cap="none" normalizeH="0" baseline="0" dirty="0" smtClean="0">
                          <a:ln>
                            <a:noFill/>
                          </a:ln>
                          <a:solidFill>
                            <a:schemeClr val="tx1"/>
                          </a:solidFill>
                          <a:effectLst/>
                          <a:latin typeface="Lucida Handwriting" pitchFamily="66" charset="0"/>
                          <a:ea typeface="SimSun" charset="-122"/>
                        </a:rPr>
                        <a:t>Give Kenny written instructions for assignments rather than providing them verbally.</a:t>
                      </a:r>
                      <a:endParaRPr kumimoji="0" lang="en-US" altLang="zh-CN" sz="1200" b="0" i="0" u="none" strike="noStrike" cap="none" normalizeH="0" baseline="0" dirty="0" smtClean="0">
                        <a:ln>
                          <a:noFill/>
                        </a:ln>
                        <a:solidFill>
                          <a:schemeClr val="tx1"/>
                        </a:solidFill>
                        <a:effectLst/>
                        <a:latin typeface="Times New Roman" pitchFamily="18" charset="0"/>
                        <a:ea typeface="SimSun" charset="-122"/>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zh-CN" sz="1200" b="0" i="0" u="sng" strike="noStrike" cap="none" normalizeH="0" baseline="0" dirty="0" smtClean="0">
                          <a:ln>
                            <a:noFill/>
                          </a:ln>
                          <a:solidFill>
                            <a:schemeClr val="tx1"/>
                          </a:solidFill>
                          <a:effectLst/>
                          <a:latin typeface="Lucida Handwriting" pitchFamily="66" charset="0"/>
                          <a:ea typeface="SimSun" charset="-122"/>
                        </a:rPr>
                        <a:t>Modify worksheet instructions by providing Kenny with a checklist for completing the task. </a:t>
                      </a:r>
                      <a:endParaRPr kumimoji="0" lang="en-US" altLang="zh-CN" sz="1200" b="0" i="0" u="none" strike="noStrike" cap="none" normalizeH="0" baseline="0" dirty="0" smtClean="0">
                        <a:ln>
                          <a:noFill/>
                        </a:ln>
                        <a:solidFill>
                          <a:schemeClr val="tx1"/>
                        </a:solidFill>
                        <a:effectLst/>
                        <a:latin typeface="Times New Roman" pitchFamily="18" charset="0"/>
                        <a:ea typeface="SimSun" charset="-122"/>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zh-CN" sz="1200" b="0" i="0" u="sng" strike="noStrike" cap="none" normalizeH="0" baseline="0" dirty="0" smtClean="0">
                          <a:ln>
                            <a:noFill/>
                          </a:ln>
                          <a:solidFill>
                            <a:schemeClr val="tx1"/>
                          </a:solidFill>
                          <a:effectLst/>
                          <a:latin typeface="Lucida Handwriting" pitchFamily="66" charset="0"/>
                          <a:ea typeface="SimSun" charset="-122"/>
                        </a:rPr>
                        <a:t>Ignore Kenny when he bangs his head while also pointing to written instructions again.</a:t>
                      </a:r>
                      <a:endParaRPr kumimoji="0" lang="en-US" altLang="zh-CN" sz="1200" b="0" i="0" u="none" strike="noStrike" cap="none" normalizeH="0" baseline="0" dirty="0" smtClean="0">
                        <a:ln>
                          <a:noFill/>
                        </a:ln>
                        <a:solidFill>
                          <a:schemeClr val="tx1"/>
                        </a:solidFill>
                        <a:effectLst/>
                        <a:latin typeface="Times New Roman" pitchFamily="18" charset="0"/>
                        <a:ea typeface="SimSun" charset="-122"/>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zh-CN" sz="1200" b="0" i="0" u="sng" strike="noStrike" cap="none" normalizeH="0" baseline="0" dirty="0" smtClean="0">
                          <a:ln>
                            <a:noFill/>
                          </a:ln>
                          <a:solidFill>
                            <a:schemeClr val="tx1"/>
                          </a:solidFill>
                          <a:effectLst/>
                          <a:latin typeface="Lucida Handwriting" pitchFamily="66" charset="0"/>
                          <a:ea typeface="SimSun" charset="-122"/>
                        </a:rPr>
                        <a:t>Let Kenny have 10 minutes of computer time after completing an in-class assignment with minimal head banging (i.e., less than three times).</a:t>
                      </a:r>
                      <a:endParaRPr kumimoji="0" lang="en-US" altLang="zh-CN" sz="1200" b="0" i="0" u="none" strike="noStrike" cap="none" normalizeH="0" baseline="0" dirty="0" smtClean="0">
                        <a:ln>
                          <a:noFill/>
                        </a:ln>
                        <a:solidFill>
                          <a:schemeClr val="tx1"/>
                        </a:solidFill>
                        <a:effectLst/>
                        <a:latin typeface="Times New Roman" pitchFamily="18" charset="0"/>
                        <a:ea typeface="SimSun"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7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charset="0"/>
                          <a:ea typeface="SimSun" charset="-122"/>
                          <a:cs typeface="Arial" charset="0"/>
                        </a:rPr>
                        <a:t>Materials needed: </a:t>
                      </a:r>
                      <a:endParaRPr kumimoji="0" lang="en-US" altLang="zh-CN" sz="1200" b="0" i="0" u="none" strike="noStrike" cap="none" normalizeH="0" baseline="0" dirty="0" smtClean="0">
                        <a:ln>
                          <a:noFill/>
                        </a:ln>
                        <a:solidFill>
                          <a:schemeClr val="tx1"/>
                        </a:solidFill>
                        <a:effectLst/>
                        <a:latin typeface="Times New Roman" pitchFamily="18" charset="0"/>
                        <a:ea typeface="SimSun"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zh-CN" sz="1200" b="0" i="0" u="sng" strike="noStrike" cap="none" normalizeH="0" baseline="0" dirty="0" smtClean="0">
                          <a:ln>
                            <a:noFill/>
                          </a:ln>
                          <a:solidFill>
                            <a:schemeClr val="tx1"/>
                          </a:solidFill>
                          <a:effectLst/>
                          <a:latin typeface="Lucida Handwriting" pitchFamily="66" charset="0"/>
                          <a:ea typeface="SimSun" charset="-122"/>
                          <a:cs typeface="Arial" charset="0"/>
                        </a:rPr>
                        <a:t>Sentence strips: “Complete these math problems.” “Finish your work.” </a:t>
                      </a:r>
                      <a:endParaRPr kumimoji="0" lang="en-US" altLang="zh-CN" sz="1200" b="0" i="0" u="none" strike="noStrike" cap="none" normalizeH="0" baseline="0" dirty="0" smtClean="0">
                        <a:ln>
                          <a:noFill/>
                        </a:ln>
                        <a:solidFill>
                          <a:schemeClr val="tx1"/>
                        </a:solidFill>
                        <a:effectLst/>
                        <a:latin typeface="Times New Roman" pitchFamily="18" charset="0"/>
                        <a:ea typeface="SimSun"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zh-CN" sz="1200" b="0" i="0" u="sng" strike="noStrike" cap="none" normalizeH="0" baseline="0" dirty="0" smtClean="0">
                          <a:ln>
                            <a:noFill/>
                          </a:ln>
                          <a:solidFill>
                            <a:schemeClr val="tx1"/>
                          </a:solidFill>
                          <a:effectLst/>
                          <a:latin typeface="Lucida Handwriting" pitchFamily="66" charset="0"/>
                          <a:ea typeface="SimSun" charset="-122"/>
                        </a:rPr>
                        <a:t>Checklists for all worksheets that need to be completed this week. </a:t>
                      </a:r>
                      <a:endParaRPr kumimoji="0" lang="en-US" altLang="zh-CN" sz="1200" b="0" i="0" u="none" strike="noStrike" cap="none" normalizeH="0" baseline="0" dirty="0" smtClean="0">
                        <a:ln>
                          <a:noFill/>
                        </a:ln>
                        <a:solidFill>
                          <a:schemeClr val="tx1"/>
                        </a:solidFill>
                        <a:effectLst/>
                        <a:latin typeface="Arial" charset="0"/>
                        <a:ea typeface="SimSun"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86499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normAutofit fontScale="90000"/>
          </a:bodyPr>
          <a:lstStyle/>
          <a:p>
            <a:r>
              <a:rPr lang="en-US" altLang="en-US" dirty="0" smtClean="0"/>
              <a:t>ABI</a:t>
            </a:r>
            <a:br>
              <a:rPr lang="en-US" altLang="en-US" dirty="0" smtClean="0"/>
            </a:br>
            <a:r>
              <a:rPr lang="en-US" altLang="en-US" sz="3600" dirty="0" smtClean="0"/>
              <a:t>Steps for Implementation</a:t>
            </a:r>
            <a:endParaRPr lang="en-US" altLang="en-US" dirty="0" smtClean="0"/>
          </a:p>
        </p:txBody>
      </p:sp>
      <p:sp>
        <p:nvSpPr>
          <p:cNvPr id="5" name="Content Placeholder 4"/>
          <p:cNvSpPr>
            <a:spLocks noGrp="1"/>
          </p:cNvSpPr>
          <p:nvPr>
            <p:ph idx="1"/>
          </p:nvPr>
        </p:nvSpPr>
        <p:spPr>
          <a:xfrm>
            <a:off x="457200" y="1459345"/>
            <a:ext cx="8229600" cy="685800"/>
          </a:xfrm>
        </p:spPr>
        <p:txBody>
          <a:bodyPr>
            <a:normAutofit/>
          </a:bodyPr>
          <a:lstStyle/>
          <a:p>
            <a:pPr marL="0" indent="0">
              <a:buNone/>
            </a:pPr>
            <a:r>
              <a:rPr lang="en-US" dirty="0" smtClean="0"/>
              <a:t>Step 4. </a:t>
            </a:r>
            <a:r>
              <a:rPr lang="en-US" i="1" dirty="0" smtClean="0"/>
              <a:t>Monitor learner progress</a:t>
            </a:r>
          </a:p>
          <a:p>
            <a:pPr marL="0" indent="0">
              <a:buNone/>
            </a:pPr>
            <a:endParaRPr lang="en-US" i="1" dirty="0"/>
          </a:p>
          <a:p>
            <a:pPr marL="0" indent="0">
              <a:buNone/>
            </a:pPr>
            <a:endParaRPr lang="en-US" dirty="0"/>
          </a:p>
        </p:txBody>
      </p:sp>
      <p:sp>
        <p:nvSpPr>
          <p:cNvPr id="3" name="TextBox 2"/>
          <p:cNvSpPr txBox="1"/>
          <p:nvPr/>
        </p:nvSpPr>
        <p:spPr>
          <a:xfrm>
            <a:off x="327891" y="2133600"/>
            <a:ext cx="8382000" cy="3662541"/>
          </a:xfrm>
          <a:prstGeom prst="rect">
            <a:avLst/>
          </a:prstGeom>
          <a:noFill/>
        </p:spPr>
        <p:txBody>
          <a:bodyPr wrap="square" rtlCol="0">
            <a:spAutoFit/>
          </a:bodyPr>
          <a:lstStyle/>
          <a:p>
            <a:pPr marL="742950" lvl="1" indent="-285750">
              <a:buClr>
                <a:schemeClr val="tx2">
                  <a:lumMod val="75000"/>
                </a:schemeClr>
              </a:buClr>
              <a:buFont typeface="Arial" panose="020B0604020202020204" pitchFamily="34" charset="0"/>
              <a:buChar char="•"/>
            </a:pPr>
            <a:r>
              <a:rPr lang="en-US" altLang="zh-CN" sz="2400" dirty="0" smtClean="0">
                <a:ea typeface="SimSun" panose="02010600030101010101" pitchFamily="2" charset="-122"/>
              </a:rPr>
              <a:t>Use </a:t>
            </a:r>
            <a:r>
              <a:rPr lang="en-US" altLang="zh-CN" sz="2400" dirty="0">
                <a:ea typeface="SimSun" panose="02010600030101010101" pitchFamily="2" charset="-122"/>
              </a:rPr>
              <a:t>progress monitoring data to </a:t>
            </a:r>
            <a:r>
              <a:rPr lang="en-US" altLang="zh-CN" sz="2400" b="1" dirty="0">
                <a:solidFill>
                  <a:schemeClr val="accent1">
                    <a:lumMod val="75000"/>
                  </a:schemeClr>
                </a:solidFill>
                <a:ea typeface="SimSun" panose="02010600030101010101" pitchFamily="2" charset="-122"/>
              </a:rPr>
              <a:t>evaluate whether the interfering behavior is decreasing</a:t>
            </a:r>
            <a:r>
              <a:rPr lang="en-US" altLang="zh-CN" sz="2400" dirty="0">
                <a:solidFill>
                  <a:schemeClr val="accent1">
                    <a:lumMod val="75000"/>
                  </a:schemeClr>
                </a:solidFill>
                <a:ea typeface="SimSun" panose="02010600030101010101" pitchFamily="2" charset="-122"/>
              </a:rPr>
              <a:t> </a:t>
            </a:r>
            <a:r>
              <a:rPr lang="en-US" altLang="zh-CN" sz="2400" dirty="0">
                <a:ea typeface="SimSun" panose="02010600030101010101" pitchFamily="2" charset="-122"/>
              </a:rPr>
              <a:t>as result of the </a:t>
            </a:r>
            <a:r>
              <a:rPr lang="en-US" altLang="zh-CN" sz="2400" dirty="0" smtClean="0">
                <a:ea typeface="SimSun" panose="02010600030101010101" pitchFamily="2" charset="-122"/>
              </a:rPr>
              <a:t>intervention</a:t>
            </a:r>
          </a:p>
          <a:p>
            <a:pPr marL="742950" lvl="1" indent="-285750">
              <a:buClr>
                <a:schemeClr val="tx2">
                  <a:lumMod val="75000"/>
                </a:schemeClr>
              </a:buClr>
              <a:buFont typeface="Arial" panose="020B0604020202020204" pitchFamily="34" charset="0"/>
              <a:buChar char="•"/>
            </a:pPr>
            <a:r>
              <a:rPr lang="en-US" altLang="zh-CN" sz="2400" dirty="0">
                <a:ea typeface="SimSun" panose="02010600030101010101" pitchFamily="2" charset="-122"/>
              </a:rPr>
              <a:t>Use </a:t>
            </a:r>
            <a:r>
              <a:rPr lang="en-US" altLang="zh-CN" sz="2400" b="1" dirty="0">
                <a:solidFill>
                  <a:schemeClr val="accent1">
                    <a:lumMod val="75000"/>
                  </a:schemeClr>
                </a:solidFill>
                <a:ea typeface="SimSun" panose="02010600030101010101" pitchFamily="2" charset="-122"/>
              </a:rPr>
              <a:t>the same data collection sheets</a:t>
            </a:r>
            <a:r>
              <a:rPr lang="en-US" altLang="zh-CN" sz="2400" dirty="0">
                <a:solidFill>
                  <a:schemeClr val="accent1">
                    <a:lumMod val="75000"/>
                  </a:schemeClr>
                </a:solidFill>
                <a:ea typeface="SimSun" panose="02010600030101010101" pitchFamily="2" charset="-122"/>
              </a:rPr>
              <a:t> </a:t>
            </a:r>
            <a:r>
              <a:rPr lang="en-US" altLang="zh-CN" sz="2400" dirty="0" smtClean="0">
                <a:ea typeface="SimSun" panose="02010600030101010101" pitchFamily="2" charset="-122"/>
              </a:rPr>
              <a:t>used previously to </a:t>
            </a:r>
            <a:r>
              <a:rPr lang="en-US" altLang="zh-CN" sz="2400" dirty="0">
                <a:ea typeface="SimSun" panose="02010600030101010101" pitchFamily="2" charset="-122"/>
              </a:rPr>
              <a:t>collect baseline data to track learner </a:t>
            </a:r>
            <a:r>
              <a:rPr lang="en-US" altLang="zh-CN" sz="2400" dirty="0" smtClean="0">
                <a:ea typeface="SimSun" panose="02010600030101010101" pitchFamily="2" charset="-122"/>
              </a:rPr>
              <a:t>progress</a:t>
            </a:r>
          </a:p>
          <a:p>
            <a:pPr marL="1200150" lvl="2" indent="-285750">
              <a:buClr>
                <a:schemeClr val="tx2">
                  <a:lumMod val="75000"/>
                </a:schemeClr>
              </a:buClr>
              <a:buFont typeface="Arial" panose="020B0604020202020204" pitchFamily="34" charset="0"/>
              <a:buChar char="•"/>
            </a:pPr>
            <a:r>
              <a:rPr lang="en-US" altLang="en-US" sz="2400" dirty="0" smtClean="0">
                <a:ea typeface="SimSun" panose="02010600030101010101" pitchFamily="2" charset="-122"/>
              </a:rPr>
              <a:t>Use to adjust intervention strategies if the interfering behavior does not decrease</a:t>
            </a:r>
            <a:endParaRPr lang="en-US" altLang="en-US" sz="2400" dirty="0"/>
          </a:p>
          <a:p>
            <a:pPr marL="742950" lvl="1" indent="-285750">
              <a:buFont typeface="Arial" panose="020B0604020202020204" pitchFamily="34" charset="0"/>
              <a:buChar char="•"/>
            </a:pPr>
            <a:endParaRPr lang="en-US" altLang="zh-CN" sz="3200" dirty="0">
              <a:ea typeface="SimSun" panose="02010600030101010101" pitchFamily="2" charset="-122"/>
            </a:endParaRPr>
          </a:p>
          <a:p>
            <a:pPr marL="285750" indent="-285750">
              <a:buFont typeface="Arial" panose="020B0604020202020204" pitchFamily="34" charset="0"/>
              <a:buChar char="•"/>
            </a:pPr>
            <a:endParaRPr lang="en-US" sz="3200" dirty="0" smtClean="0"/>
          </a:p>
        </p:txBody>
      </p:sp>
      <p:graphicFrame>
        <p:nvGraphicFramePr>
          <p:cNvPr id="6" name="Group 214"/>
          <p:cNvGraphicFramePr>
            <a:graphicFrameLocks/>
          </p:cNvGraphicFramePr>
          <p:nvPr>
            <p:extLst>
              <p:ext uri="{D42A27DB-BD31-4B8C-83A1-F6EECF244321}">
                <p14:modId xmlns:p14="http://schemas.microsoft.com/office/powerpoint/2010/main" val="3120115965"/>
              </p:ext>
            </p:extLst>
          </p:nvPr>
        </p:nvGraphicFramePr>
        <p:xfrm>
          <a:off x="1066800" y="4724400"/>
          <a:ext cx="6629400" cy="1951040"/>
        </p:xfrm>
        <a:graphic>
          <a:graphicData uri="http://schemas.openxmlformats.org/drawingml/2006/table">
            <a:tbl>
              <a:tblPr/>
              <a:tblGrid>
                <a:gridCol w="1006475"/>
                <a:gridCol w="2144713"/>
                <a:gridCol w="755650"/>
                <a:gridCol w="2722562"/>
              </a:tblGrid>
              <a:tr h="2438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charset="0"/>
                          <a:ea typeface="SimSun" charset="-122"/>
                          <a:cs typeface="Arial" charset="0"/>
                        </a:rPr>
                        <a:t>Date</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charset="0"/>
                          <a:ea typeface="SimSun" charset="-122"/>
                          <a:cs typeface="Arial" charset="0"/>
                        </a:rPr>
                        <a:t>Bites hand</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charset="0"/>
                          <a:ea typeface="SimSun" charset="-122"/>
                          <a:cs typeface="Arial" charset="0"/>
                        </a:rPr>
                        <a:t>Total</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charset="0"/>
                          <a:ea typeface="SimSun" charset="-122"/>
                          <a:cs typeface="Arial" charset="0"/>
                        </a:rPr>
                        <a:t>Before, during, or after reinforcement</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7/26/08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XXXXXXXXXXXXX</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13</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Before</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7/27/08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Lucida Handwriting" pitchFamily="66" charset="0"/>
                          <a:ea typeface="SimSun" charset="-122"/>
                          <a:cs typeface="Arial" charset="0"/>
                        </a:rPr>
                        <a:t>XXXXXXXXXXXXXXXX</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16</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Before</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7/28/08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XXXXXXXXXXXXXX</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Lucida Handwriting" pitchFamily="66" charset="0"/>
                          <a:ea typeface="SimSun" charset="-122"/>
                          <a:cs typeface="Arial" charset="0"/>
                        </a:rPr>
                        <a:t>14</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Lucida Handwriting" pitchFamily="66" charset="0"/>
                          <a:ea typeface="SimSun" charset="-122"/>
                          <a:cs typeface="Arial" charset="0"/>
                        </a:rPr>
                        <a:t>Before</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7/29/08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XXXXXXXXXXX</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11</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Before </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7/30/08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XXXXXXXXX</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9</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During</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7/31/08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Lucida Handwriting" pitchFamily="66" charset="0"/>
                          <a:ea typeface="SimSun" charset="-122"/>
                          <a:cs typeface="Arial" charset="0"/>
                        </a:rPr>
                        <a:t>XXXXXX</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6</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During</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8/01/08</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Lucida Handwriting" pitchFamily="66" charset="0"/>
                          <a:ea typeface="SimSun" charset="-122"/>
                          <a:cs typeface="Arial" charset="0"/>
                        </a:rPr>
                        <a:t>XXX</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Lucida Handwriting" pitchFamily="66" charset="0"/>
                          <a:ea typeface="SimSun" charset="-122"/>
                          <a:cs typeface="Arial" charset="0"/>
                        </a:rPr>
                        <a:t>3</a:t>
                      </a:r>
                      <a:endParaRPr kumimoji="0" lang="en-US" altLang="zh-CN" sz="1800" b="0" i="0" u="none" strike="noStrike" cap="none" normalizeH="0" baseline="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Lucida Handwriting" pitchFamily="66" charset="0"/>
                          <a:ea typeface="SimSun" charset="-122"/>
                          <a:cs typeface="Arial" charset="0"/>
                        </a:rPr>
                        <a:t>During</a:t>
                      </a:r>
                      <a:endParaRPr kumimoji="0" lang="en-US" altLang="zh-CN" sz="1800" b="0" i="0" u="none" strike="noStrike" cap="none" normalizeH="0" baseline="0" dirty="0" smtClean="0">
                        <a:ln>
                          <a:noFill/>
                        </a:ln>
                        <a:solidFill>
                          <a:schemeClr val="tx1"/>
                        </a:solidFill>
                        <a:effectLst/>
                        <a:latin typeface="Arial" charset="0"/>
                        <a:ea typeface="SimSun" charset="-122"/>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6823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normAutofit fontScale="90000"/>
          </a:bodyPr>
          <a:lstStyle/>
          <a:p>
            <a:r>
              <a:rPr lang="en-US" altLang="en-US" dirty="0" smtClean="0"/>
              <a:t>ABI</a:t>
            </a:r>
            <a:br>
              <a:rPr lang="en-US" altLang="en-US" dirty="0" smtClean="0"/>
            </a:br>
            <a:r>
              <a:rPr lang="en-US" altLang="en-US" sz="3600" dirty="0" smtClean="0"/>
              <a:t>Steps for Implementation</a:t>
            </a:r>
            <a:endParaRPr lang="en-US" altLang="en-US" dirty="0" smtClean="0"/>
          </a:p>
        </p:txBody>
      </p:sp>
      <p:sp>
        <p:nvSpPr>
          <p:cNvPr id="5" name="Content Placeholder 4"/>
          <p:cNvSpPr>
            <a:spLocks noGrp="1"/>
          </p:cNvSpPr>
          <p:nvPr>
            <p:ph idx="1"/>
          </p:nvPr>
        </p:nvSpPr>
        <p:spPr>
          <a:xfrm>
            <a:off x="457200" y="1459345"/>
            <a:ext cx="8229600" cy="685800"/>
          </a:xfrm>
        </p:spPr>
        <p:txBody>
          <a:bodyPr>
            <a:normAutofit/>
          </a:bodyPr>
          <a:lstStyle/>
          <a:p>
            <a:pPr marL="0" indent="0">
              <a:buNone/>
            </a:pPr>
            <a:r>
              <a:rPr lang="en-US" dirty="0" smtClean="0"/>
              <a:t>Step 4. </a:t>
            </a:r>
            <a:r>
              <a:rPr lang="en-US" i="1" dirty="0" smtClean="0"/>
              <a:t>Monitor learner progress</a:t>
            </a:r>
          </a:p>
          <a:p>
            <a:pPr marL="0" indent="0">
              <a:buNone/>
            </a:pPr>
            <a:endParaRPr lang="en-US" i="1" dirty="0"/>
          </a:p>
          <a:p>
            <a:pPr marL="0" indent="0">
              <a:buNone/>
            </a:pPr>
            <a:endParaRPr lang="en-US" dirty="0"/>
          </a:p>
        </p:txBody>
      </p:sp>
      <p:sp>
        <p:nvSpPr>
          <p:cNvPr id="3" name="TextBox 2"/>
          <p:cNvSpPr txBox="1"/>
          <p:nvPr/>
        </p:nvSpPr>
        <p:spPr>
          <a:xfrm>
            <a:off x="327891" y="2133600"/>
            <a:ext cx="8382000" cy="5509200"/>
          </a:xfrm>
          <a:prstGeom prst="rect">
            <a:avLst/>
          </a:prstGeom>
          <a:noFill/>
        </p:spPr>
        <p:txBody>
          <a:bodyPr wrap="square" rtlCol="0">
            <a:spAutoFit/>
          </a:bodyPr>
          <a:lstStyle/>
          <a:p>
            <a:pPr marL="533400" indent="-533400">
              <a:lnSpc>
                <a:spcPct val="80000"/>
              </a:lnSpc>
              <a:buFont typeface="Arial" panose="020B0604020202020204" pitchFamily="34" charset="0"/>
              <a:buChar char="•"/>
            </a:pPr>
            <a:r>
              <a:rPr lang="en-US" altLang="zh-CN" sz="2400" dirty="0">
                <a:ea typeface="SimSun" panose="02010600030101010101" pitchFamily="2" charset="-122"/>
              </a:rPr>
              <a:t>Teachers/practitioners use progress monitoring data to </a:t>
            </a:r>
            <a:r>
              <a:rPr lang="en-US" altLang="zh-CN" sz="2400" b="1" dirty="0">
                <a:solidFill>
                  <a:schemeClr val="accent1">
                    <a:lumMod val="75000"/>
                  </a:schemeClr>
                </a:solidFill>
                <a:ea typeface="SimSun" panose="02010600030101010101" pitchFamily="2" charset="-122"/>
              </a:rPr>
              <a:t>adjust intervention strategies</a:t>
            </a:r>
            <a:r>
              <a:rPr lang="en-US" altLang="zh-CN" sz="2400" dirty="0">
                <a:ea typeface="SimSun" panose="02010600030101010101" pitchFamily="2" charset="-122"/>
              </a:rPr>
              <a:t> if the interfering behavior does not </a:t>
            </a:r>
            <a:r>
              <a:rPr lang="en-US" altLang="zh-CN" sz="2400" dirty="0" smtClean="0">
                <a:ea typeface="SimSun" panose="02010600030101010101" pitchFamily="2" charset="-122"/>
              </a:rPr>
              <a:t>decrease</a:t>
            </a:r>
          </a:p>
          <a:p>
            <a:pPr>
              <a:lnSpc>
                <a:spcPct val="80000"/>
              </a:lnSpc>
            </a:pPr>
            <a:endParaRPr lang="en-US" altLang="zh-CN" sz="2400" dirty="0">
              <a:ea typeface="SimSun" panose="02010600030101010101" pitchFamily="2" charset="-122"/>
            </a:endParaRPr>
          </a:p>
          <a:p>
            <a:pPr marL="533400" indent="-533400">
              <a:lnSpc>
                <a:spcPct val="80000"/>
              </a:lnSpc>
              <a:buFont typeface="Arial" panose="020B0604020202020204" pitchFamily="34" charset="0"/>
              <a:buChar char="•"/>
            </a:pPr>
            <a:r>
              <a:rPr lang="en-US" altLang="zh-CN" sz="2400" dirty="0">
                <a:ea typeface="SimSun" panose="02010600030101010101" pitchFamily="2" charset="-122"/>
              </a:rPr>
              <a:t>If the interfering </a:t>
            </a:r>
            <a:r>
              <a:rPr lang="en-US" altLang="zh-CN" sz="2400" dirty="0" smtClean="0">
                <a:ea typeface="SimSun" panose="02010600030101010101" pitchFamily="2" charset="-122"/>
              </a:rPr>
              <a:t>behavior </a:t>
            </a:r>
            <a:r>
              <a:rPr lang="en-US" altLang="zh-CN" sz="2400" dirty="0">
                <a:ea typeface="SimSun" panose="02010600030101010101" pitchFamily="2" charset="-122"/>
              </a:rPr>
              <a:t>is not decreasing, teachers/ practitioners must </a:t>
            </a:r>
            <a:r>
              <a:rPr lang="en-US" altLang="zh-CN" sz="2400" b="1" dirty="0" smtClean="0">
                <a:solidFill>
                  <a:schemeClr val="accent1">
                    <a:lumMod val="75000"/>
                  </a:schemeClr>
                </a:solidFill>
                <a:ea typeface="SimSun" panose="02010600030101010101" pitchFamily="2" charset="-122"/>
              </a:rPr>
              <a:t>try to identify potential reasons</a:t>
            </a:r>
            <a:r>
              <a:rPr lang="en-US" altLang="zh-CN" sz="2400" dirty="0" smtClean="0">
                <a:solidFill>
                  <a:schemeClr val="accent1">
                    <a:lumMod val="75000"/>
                  </a:schemeClr>
                </a:solidFill>
                <a:ea typeface="SimSun" panose="02010600030101010101" pitchFamily="2" charset="-122"/>
              </a:rPr>
              <a:t> </a:t>
            </a:r>
            <a:r>
              <a:rPr lang="en-US" altLang="zh-CN" sz="2400" dirty="0" smtClean="0">
                <a:ea typeface="SimSun" panose="02010600030101010101" pitchFamily="2" charset="-122"/>
              </a:rPr>
              <a:t> </a:t>
            </a:r>
          </a:p>
          <a:p>
            <a:pPr>
              <a:lnSpc>
                <a:spcPct val="80000"/>
              </a:lnSpc>
            </a:pPr>
            <a:endParaRPr lang="en-US" altLang="zh-CN" sz="2400" dirty="0" smtClean="0">
              <a:ea typeface="SimSun" panose="02010600030101010101" pitchFamily="2" charset="-122"/>
            </a:endParaRPr>
          </a:p>
          <a:p>
            <a:pPr marL="533400" indent="-533400">
              <a:lnSpc>
                <a:spcPct val="80000"/>
              </a:lnSpc>
              <a:buFont typeface="Arial" panose="020B0604020202020204" pitchFamily="34" charset="0"/>
              <a:buChar char="•"/>
            </a:pPr>
            <a:r>
              <a:rPr lang="en-US" altLang="zh-CN" sz="2400" dirty="0" smtClean="0">
                <a:ea typeface="SimSun" panose="02010600030101010101" pitchFamily="2" charset="-122"/>
              </a:rPr>
              <a:t>The </a:t>
            </a:r>
            <a:r>
              <a:rPr lang="en-US" altLang="zh-CN" sz="2400" dirty="0">
                <a:ea typeface="SimSun" panose="02010600030101010101" pitchFamily="2" charset="-122"/>
              </a:rPr>
              <a:t>following questions may be helpful during this problem-solving </a:t>
            </a:r>
            <a:r>
              <a:rPr lang="en-US" altLang="zh-CN" sz="2400" dirty="0" smtClean="0">
                <a:ea typeface="SimSun" panose="02010600030101010101" pitchFamily="2" charset="-122"/>
              </a:rPr>
              <a:t>process:</a:t>
            </a:r>
            <a:endParaRPr lang="en-US" altLang="zh-CN" sz="2400" dirty="0">
              <a:ea typeface="SimSun" panose="02010600030101010101" pitchFamily="2" charset="-122"/>
            </a:endParaRPr>
          </a:p>
          <a:p>
            <a:pPr marL="990600" lvl="1" indent="-533400">
              <a:lnSpc>
                <a:spcPct val="80000"/>
              </a:lnSpc>
              <a:buFont typeface="Arial" panose="020B0604020202020204" pitchFamily="34" charset="0"/>
              <a:buChar char="•"/>
            </a:pPr>
            <a:r>
              <a:rPr lang="en-US" altLang="zh-CN" sz="2400" dirty="0">
                <a:ea typeface="SimSun" panose="02010600030101010101" pitchFamily="2" charset="-122"/>
              </a:rPr>
              <a:t>Is the interfering behavior well defined? That is, is it observable and measurable? </a:t>
            </a:r>
          </a:p>
          <a:p>
            <a:pPr marL="990600" lvl="1" indent="-533400">
              <a:lnSpc>
                <a:spcPct val="80000"/>
              </a:lnSpc>
              <a:buFont typeface="Arial" panose="020B0604020202020204" pitchFamily="34" charset="0"/>
              <a:buChar char="•"/>
            </a:pPr>
            <a:r>
              <a:rPr lang="en-US" altLang="zh-CN" sz="2400" dirty="0">
                <a:ea typeface="SimSun" panose="02010600030101010101" pitchFamily="2" charset="-122"/>
              </a:rPr>
              <a:t>Are </a:t>
            </a:r>
            <a:r>
              <a:rPr lang="en-US" altLang="zh-CN" sz="2400" dirty="0" smtClean="0">
                <a:ea typeface="SimSun" panose="02010600030101010101" pitchFamily="2" charset="-122"/>
              </a:rPr>
              <a:t>ABI strategies </a:t>
            </a:r>
            <a:r>
              <a:rPr lang="en-US" altLang="zh-CN" sz="2400" dirty="0">
                <a:ea typeface="SimSun" panose="02010600030101010101" pitchFamily="2" charset="-122"/>
              </a:rPr>
              <a:t>being implemented consistently by all staff?</a:t>
            </a:r>
          </a:p>
          <a:p>
            <a:pPr marL="990600" lvl="1" indent="-533400">
              <a:lnSpc>
                <a:spcPct val="80000"/>
              </a:lnSpc>
              <a:buFont typeface="Arial" panose="020B0604020202020204" pitchFamily="34" charset="0"/>
              <a:buChar char="•"/>
            </a:pPr>
            <a:r>
              <a:rPr lang="en-US" altLang="zh-CN" sz="2400" dirty="0">
                <a:ea typeface="SimSun" panose="02010600030101010101" pitchFamily="2" charset="-122"/>
              </a:rPr>
              <a:t>Do the </a:t>
            </a:r>
            <a:r>
              <a:rPr lang="en-US" altLang="zh-CN" sz="2400" dirty="0" smtClean="0">
                <a:ea typeface="SimSun" panose="02010600030101010101" pitchFamily="2" charset="-122"/>
              </a:rPr>
              <a:t>ABI strategies </a:t>
            </a:r>
            <a:r>
              <a:rPr lang="en-US" altLang="zh-CN" sz="2400" dirty="0">
                <a:ea typeface="SimSun" panose="02010600030101010101" pitchFamily="2" charset="-122"/>
              </a:rPr>
              <a:t>directly address the function of the behavior identified during the FBA?</a:t>
            </a:r>
            <a:endParaRPr lang="en-US" altLang="en-US" sz="2400" dirty="0"/>
          </a:p>
          <a:p>
            <a:pPr marL="742950" lvl="1" indent="-285750">
              <a:buFont typeface="Arial" panose="020B0604020202020204" pitchFamily="34" charset="0"/>
              <a:buChar char="•"/>
            </a:pPr>
            <a:endParaRPr lang="en-US" altLang="zh-CN" sz="3200" dirty="0">
              <a:ea typeface="SimSun" panose="02010600030101010101" pitchFamily="2" charset="-122"/>
            </a:endParaRPr>
          </a:p>
          <a:p>
            <a:pPr marL="285750" indent="-285750">
              <a:buFont typeface="Arial" panose="020B0604020202020204" pitchFamily="34" charset="0"/>
              <a:buChar char="•"/>
            </a:pPr>
            <a:endParaRPr lang="en-US" sz="3200" dirty="0" smtClean="0"/>
          </a:p>
        </p:txBody>
      </p:sp>
    </p:spTree>
    <p:extLst>
      <p:ext uri="{BB962C8B-B14F-4D97-AF65-F5344CB8AC3E}">
        <p14:creationId xmlns:p14="http://schemas.microsoft.com/office/powerpoint/2010/main" val="1048643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normAutofit fontScale="90000"/>
          </a:bodyPr>
          <a:lstStyle/>
          <a:p>
            <a:r>
              <a:rPr lang="en-US" altLang="en-US" dirty="0" smtClean="0"/>
              <a:t>ABI</a:t>
            </a:r>
            <a:br>
              <a:rPr lang="en-US" altLang="en-US" dirty="0" smtClean="0"/>
            </a:br>
            <a:r>
              <a:rPr lang="en-US" altLang="en-US" sz="3600" dirty="0" smtClean="0"/>
              <a:t>Fidelity Checklist</a:t>
            </a:r>
            <a:endParaRPr lang="en-US" altLang="en-US" dirty="0" smtClean="0"/>
          </a:p>
        </p:txBody>
      </p:sp>
      <p:pic>
        <p:nvPicPr>
          <p:cNvPr id="2" name="Picture 1"/>
          <p:cNvPicPr>
            <a:picLocks noChangeAspect="1"/>
          </p:cNvPicPr>
          <p:nvPr/>
        </p:nvPicPr>
        <p:blipFill rotWithShape="1">
          <a:blip r:embed="rId2"/>
          <a:srcRect b="22595"/>
          <a:stretch/>
        </p:blipFill>
        <p:spPr>
          <a:xfrm>
            <a:off x="762000" y="1431493"/>
            <a:ext cx="7419975" cy="4969307"/>
          </a:xfrm>
          <a:prstGeom prst="rect">
            <a:avLst/>
          </a:prstGeom>
          <a:ln>
            <a:solidFill>
              <a:schemeClr val="tx1"/>
            </a:solidFill>
          </a:ln>
        </p:spPr>
      </p:pic>
      <p:pic>
        <p:nvPicPr>
          <p:cNvPr id="6" name="Picture 5"/>
          <p:cNvPicPr>
            <a:picLocks noChangeAspect="1"/>
          </p:cNvPicPr>
          <p:nvPr/>
        </p:nvPicPr>
        <p:blipFill rotWithShape="1">
          <a:blip r:embed="rId3"/>
          <a:srcRect l="-1027"/>
          <a:stretch/>
        </p:blipFill>
        <p:spPr>
          <a:xfrm>
            <a:off x="685800" y="6400800"/>
            <a:ext cx="7496175" cy="238125"/>
          </a:xfrm>
          <a:prstGeom prst="rect">
            <a:avLst/>
          </a:prstGeom>
        </p:spPr>
      </p:pic>
    </p:spTree>
    <p:extLst>
      <p:ext uri="{BB962C8B-B14F-4D97-AF65-F5344CB8AC3E}">
        <p14:creationId xmlns:p14="http://schemas.microsoft.com/office/powerpoint/2010/main" val="2629962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r>
              <a:rPr lang="en-US" altLang="en-US" dirty="0" smtClean="0"/>
              <a:t>Video Example</a:t>
            </a:r>
          </a:p>
        </p:txBody>
      </p:sp>
      <p:pic>
        <p:nvPicPr>
          <p:cNvPr id="2" name="Video #9b_Providing access to sensory materials_high school">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31900" y="1391405"/>
            <a:ext cx="6680200" cy="5010150"/>
          </a:xfrm>
          <a:prstGeom prst="rect">
            <a:avLst/>
          </a:prstGeom>
        </p:spPr>
      </p:pic>
    </p:spTree>
    <p:extLst>
      <p:ext uri="{BB962C8B-B14F-4D97-AF65-F5344CB8AC3E}">
        <p14:creationId xmlns:p14="http://schemas.microsoft.com/office/powerpoint/2010/main" val="26143028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50863" y="76200"/>
            <a:ext cx="8042275" cy="1443038"/>
          </a:xfrm>
        </p:spPr>
        <p:txBody>
          <a:bodyPr/>
          <a:lstStyle/>
          <a:p>
            <a:r>
              <a:rPr lang="en-US" altLang="en-US" smtClean="0"/>
              <a:t>Objectives</a:t>
            </a:r>
          </a:p>
        </p:txBody>
      </p:sp>
      <p:sp>
        <p:nvSpPr>
          <p:cNvPr id="14339" name="Content Placeholder 2"/>
          <p:cNvSpPr>
            <a:spLocks noGrp="1"/>
          </p:cNvSpPr>
          <p:nvPr>
            <p:ph idx="1"/>
          </p:nvPr>
        </p:nvSpPr>
        <p:spPr>
          <a:xfrm>
            <a:off x="457200" y="1524000"/>
            <a:ext cx="8153400" cy="5029200"/>
          </a:xfrm>
        </p:spPr>
        <p:txBody>
          <a:bodyPr>
            <a:normAutofit lnSpcReduction="10000"/>
          </a:bodyPr>
          <a:lstStyle/>
          <a:p>
            <a:pPr>
              <a:defRPr/>
            </a:pPr>
            <a:r>
              <a:rPr lang="en-US" altLang="en-US" dirty="0" smtClean="0"/>
              <a:t>Become aware of 27 </a:t>
            </a:r>
            <a:r>
              <a:rPr lang="en-US" altLang="en-US" dirty="0" err="1" smtClean="0"/>
              <a:t>EBPs</a:t>
            </a:r>
            <a:r>
              <a:rPr lang="en-US" altLang="en-US" dirty="0" smtClean="0"/>
              <a:t> identified for students with ASD</a:t>
            </a:r>
          </a:p>
          <a:p>
            <a:pPr>
              <a:defRPr/>
            </a:pPr>
            <a:r>
              <a:rPr lang="en-US" altLang="en-US" dirty="0" smtClean="0"/>
              <a:t>Describe key steps to using </a:t>
            </a:r>
            <a:r>
              <a:rPr lang="en-US" altLang="en-US" dirty="0" smtClean="0">
                <a:solidFill>
                  <a:srgbClr val="FF0000"/>
                </a:solidFill>
              </a:rPr>
              <a:t>antecedent based interventions</a:t>
            </a:r>
            <a:endParaRPr lang="en-US" altLang="en-US" dirty="0" smtClean="0">
              <a:solidFill>
                <a:srgbClr val="FF0000"/>
              </a:solidFill>
            </a:endParaRPr>
          </a:p>
          <a:p>
            <a:pPr lvl="1">
              <a:defRPr/>
            </a:pPr>
            <a:r>
              <a:rPr lang="en-US" altLang="en-US" dirty="0" smtClean="0"/>
              <a:t>How to prepare for implementation</a:t>
            </a:r>
          </a:p>
          <a:p>
            <a:pPr lvl="1">
              <a:defRPr/>
            </a:pPr>
            <a:r>
              <a:rPr lang="en-US" altLang="en-US" dirty="0" smtClean="0"/>
              <a:t>How to implement</a:t>
            </a:r>
          </a:p>
          <a:p>
            <a:pPr lvl="1">
              <a:defRPr/>
            </a:pPr>
            <a:r>
              <a:rPr lang="en-US" altLang="en-US" dirty="0" smtClean="0"/>
              <a:t>How to assess progress</a:t>
            </a:r>
          </a:p>
          <a:p>
            <a:pPr>
              <a:defRPr/>
            </a:pPr>
            <a:r>
              <a:rPr lang="en-US" altLang="en-US" dirty="0" smtClean="0"/>
              <a:t>Identify key pitfalls and ways to avoid them</a:t>
            </a:r>
          </a:p>
          <a:p>
            <a:pPr>
              <a:defRPr/>
            </a:pPr>
            <a:r>
              <a:rPr lang="en-US" altLang="en-US" dirty="0" smtClean="0"/>
              <a:t>Identify ways to learn more about how to implement </a:t>
            </a:r>
            <a:r>
              <a:rPr lang="en-US" altLang="en-US" dirty="0" smtClean="0">
                <a:solidFill>
                  <a:srgbClr val="FF0000"/>
                </a:solidFill>
              </a:rPr>
              <a:t>antecedent based interventions</a:t>
            </a:r>
            <a:endParaRPr lang="en-US" altLang="en-US" dirty="0" smtClean="0">
              <a:solidFill>
                <a:srgbClr val="FF0000"/>
              </a:solidFill>
            </a:endParaRPr>
          </a:p>
          <a:p>
            <a:pPr>
              <a:defRPr/>
            </a:pPr>
            <a:endParaRPr lang="en-US" altLang="en-US" dirty="0" smtClean="0"/>
          </a:p>
          <a:p>
            <a:pPr>
              <a:defRPr/>
            </a:pPr>
            <a:endParaRPr lang="en-US" altLang="en-US" dirty="0" smtClean="0"/>
          </a:p>
        </p:txBody>
      </p:sp>
    </p:spTree>
    <p:extLst>
      <p:ext uri="{BB962C8B-B14F-4D97-AF65-F5344CB8AC3E}">
        <p14:creationId xmlns:p14="http://schemas.microsoft.com/office/powerpoint/2010/main" val="1927175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kucharcz\AppData\Local\Microsoft\Windows\Temporary Internet Files\Content.IE5\9RW07NYZ\MP9004028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did you notice? </a:t>
            </a:r>
            <a:endParaRPr lang="en-US" dirty="0"/>
          </a:p>
        </p:txBody>
      </p:sp>
      <p:sp>
        <p:nvSpPr>
          <p:cNvPr id="3" name="Content Placeholder 2"/>
          <p:cNvSpPr>
            <a:spLocks noGrp="1"/>
          </p:cNvSpPr>
          <p:nvPr>
            <p:ph idx="1"/>
          </p:nvPr>
        </p:nvSpPr>
        <p:spPr>
          <a:xfrm>
            <a:off x="3886200" y="1600200"/>
            <a:ext cx="4800600" cy="4525963"/>
          </a:xfrm>
        </p:spPr>
        <p:txBody>
          <a:bodyPr/>
          <a:lstStyle/>
          <a:p>
            <a:pPr>
              <a:buClr>
                <a:schemeClr val="tx2">
                  <a:lumMod val="75000"/>
                </a:schemeClr>
              </a:buClr>
            </a:pPr>
            <a:r>
              <a:rPr lang="en-US" dirty="0" smtClean="0"/>
              <a:t>Describe the teacher’s interaction with the student</a:t>
            </a:r>
          </a:p>
          <a:p>
            <a:pPr>
              <a:buClr>
                <a:schemeClr val="tx2">
                  <a:lumMod val="75000"/>
                </a:schemeClr>
              </a:buClr>
            </a:pPr>
            <a:r>
              <a:rPr lang="en-US" dirty="0" smtClean="0"/>
              <a:t>Points to consider</a:t>
            </a:r>
          </a:p>
          <a:p>
            <a:pPr lvl="1">
              <a:buClr>
                <a:schemeClr val="tx2">
                  <a:lumMod val="75000"/>
                </a:schemeClr>
              </a:buClr>
            </a:pPr>
            <a:r>
              <a:rPr lang="en-US" dirty="0" smtClean="0"/>
              <a:t>Identification of needs</a:t>
            </a:r>
          </a:p>
          <a:p>
            <a:pPr lvl="1">
              <a:buClr>
                <a:schemeClr val="tx2">
                  <a:lumMod val="75000"/>
                </a:schemeClr>
              </a:buClr>
            </a:pPr>
            <a:r>
              <a:rPr lang="en-US" dirty="0" smtClean="0"/>
              <a:t>What did the ABI address?</a:t>
            </a:r>
            <a:endParaRPr lang="en-US" dirty="0"/>
          </a:p>
        </p:txBody>
      </p:sp>
    </p:spTree>
    <p:extLst>
      <p:ext uri="{BB962C8B-B14F-4D97-AF65-F5344CB8AC3E}">
        <p14:creationId xmlns:p14="http://schemas.microsoft.com/office/powerpoint/2010/main" val="3957941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altLang="en-US" dirty="0" smtClean="0"/>
              <a:t>Collecting Data</a:t>
            </a:r>
            <a:br>
              <a:rPr lang="en-US" altLang="en-US" dirty="0" smtClean="0"/>
            </a:br>
            <a:r>
              <a:rPr lang="en-US" altLang="en-US" sz="3600" dirty="0" smtClean="0"/>
              <a:t>Frequency</a:t>
            </a:r>
          </a:p>
        </p:txBody>
      </p:sp>
      <p:sp>
        <p:nvSpPr>
          <p:cNvPr id="6" name="Content Placeholder 5"/>
          <p:cNvSpPr>
            <a:spLocks noGrp="1"/>
          </p:cNvSpPr>
          <p:nvPr>
            <p:ph idx="1"/>
          </p:nvPr>
        </p:nvSpPr>
        <p:spPr/>
        <p:txBody>
          <a:bodyPr/>
          <a:lstStyle/>
          <a:p>
            <a:r>
              <a:rPr lang="en-US" dirty="0" smtClean="0"/>
              <a:t>Screenshot of datasheet</a:t>
            </a:r>
            <a:endParaRPr lang="en-US" dirty="0"/>
          </a:p>
        </p:txBody>
      </p:sp>
      <p:pic>
        <p:nvPicPr>
          <p:cNvPr id="2" name="Picture 1"/>
          <p:cNvPicPr>
            <a:picLocks noChangeAspect="1"/>
          </p:cNvPicPr>
          <p:nvPr/>
        </p:nvPicPr>
        <p:blipFill>
          <a:blip r:embed="rId2"/>
          <a:stretch>
            <a:fillRect/>
          </a:stretch>
        </p:blipFill>
        <p:spPr>
          <a:xfrm>
            <a:off x="404812" y="1399165"/>
            <a:ext cx="8334375" cy="5381625"/>
          </a:xfrm>
          <a:prstGeom prst="rect">
            <a:avLst/>
          </a:prstGeom>
          <a:ln>
            <a:solidFill>
              <a:schemeClr val="tx1"/>
            </a:solidFill>
          </a:ln>
        </p:spPr>
      </p:pic>
    </p:spTree>
    <p:extLst>
      <p:ext uri="{BB962C8B-B14F-4D97-AF65-F5344CB8AC3E}">
        <p14:creationId xmlns:p14="http://schemas.microsoft.com/office/powerpoint/2010/main" val="2711438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dirty="0" smtClean="0"/>
              <a:t>Collecting Data</a:t>
            </a:r>
            <a:br>
              <a:rPr lang="en-US" altLang="en-US" dirty="0" smtClean="0"/>
            </a:br>
            <a:r>
              <a:rPr lang="en-US" altLang="en-US" sz="3600" dirty="0" smtClean="0"/>
              <a:t>Duration</a:t>
            </a:r>
          </a:p>
        </p:txBody>
      </p:sp>
      <p:pic>
        <p:nvPicPr>
          <p:cNvPr id="3" name="Picture 2"/>
          <p:cNvPicPr>
            <a:picLocks noChangeAspect="1"/>
          </p:cNvPicPr>
          <p:nvPr/>
        </p:nvPicPr>
        <p:blipFill>
          <a:blip r:embed="rId2"/>
          <a:stretch>
            <a:fillRect/>
          </a:stretch>
        </p:blipFill>
        <p:spPr>
          <a:xfrm>
            <a:off x="415997" y="1401474"/>
            <a:ext cx="8312006" cy="5381625"/>
          </a:xfrm>
          <a:prstGeom prst="rect">
            <a:avLst/>
          </a:prstGeom>
          <a:ln>
            <a:solidFill>
              <a:schemeClr val="tx1"/>
            </a:solidFill>
          </a:ln>
        </p:spPr>
      </p:pic>
    </p:spTree>
    <p:extLst>
      <p:ext uri="{BB962C8B-B14F-4D97-AF65-F5344CB8AC3E}">
        <p14:creationId xmlns:p14="http://schemas.microsoft.com/office/powerpoint/2010/main" val="940296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dirty="0" smtClean="0"/>
              <a:t>Collecting Data</a:t>
            </a:r>
            <a:br>
              <a:rPr lang="en-US" altLang="en-US" dirty="0" smtClean="0"/>
            </a:br>
            <a:r>
              <a:rPr lang="en-US" altLang="en-US" sz="3600" dirty="0" smtClean="0"/>
              <a:t>Preference Assessment</a:t>
            </a:r>
          </a:p>
        </p:txBody>
      </p:sp>
      <p:pic>
        <p:nvPicPr>
          <p:cNvPr id="2" name="Picture 1"/>
          <p:cNvPicPr>
            <a:picLocks noChangeAspect="1"/>
          </p:cNvPicPr>
          <p:nvPr/>
        </p:nvPicPr>
        <p:blipFill rotWithShape="1">
          <a:blip r:embed="rId2"/>
          <a:srcRect b="13979"/>
          <a:stretch/>
        </p:blipFill>
        <p:spPr>
          <a:xfrm>
            <a:off x="457200" y="1403783"/>
            <a:ext cx="8229600" cy="5334000"/>
          </a:xfrm>
          <a:prstGeom prst="rect">
            <a:avLst/>
          </a:prstGeom>
          <a:ln>
            <a:solidFill>
              <a:schemeClr val="tx1"/>
            </a:solidFill>
          </a:ln>
        </p:spPr>
      </p:pic>
    </p:spTree>
    <p:extLst>
      <p:ext uri="{BB962C8B-B14F-4D97-AF65-F5344CB8AC3E}">
        <p14:creationId xmlns:p14="http://schemas.microsoft.com/office/powerpoint/2010/main" val="2172794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11346732"/>
              </p:ext>
            </p:extLst>
          </p:nvPr>
        </p:nvGraphicFramePr>
        <p:xfrm>
          <a:off x="457200" y="1109505"/>
          <a:ext cx="8305800" cy="7011004"/>
        </p:xfrm>
        <a:graphic>
          <a:graphicData uri="http://schemas.openxmlformats.org/drawingml/2006/table">
            <a:tbl>
              <a:tblPr>
                <a:tableStyleId>{16D9F66E-5EB9-4882-86FB-DCBF35E3C3E4}</a:tableStyleId>
              </a:tblPr>
              <a:tblGrid>
                <a:gridCol w="3657600"/>
                <a:gridCol w="4648200"/>
              </a:tblGrid>
              <a:tr h="279831">
                <a:tc>
                  <a:txBody>
                    <a:bodyPr/>
                    <a:lstStyle/>
                    <a:p>
                      <a:pPr marL="0" marR="0" algn="ctr">
                        <a:spcBef>
                          <a:spcPts val="0"/>
                        </a:spcBef>
                        <a:spcAft>
                          <a:spcPts val="0"/>
                        </a:spcAft>
                      </a:pPr>
                      <a:r>
                        <a:rPr lang="en-US" sz="2000" b="1" dirty="0"/>
                        <a:t>Problem</a:t>
                      </a:r>
                      <a:endParaRPr lang="en-US" sz="2000" b="1" dirty="0">
                        <a:latin typeface="Times New Roman"/>
                        <a:ea typeface="Times New Roman"/>
                      </a:endParaRPr>
                    </a:p>
                  </a:txBody>
                  <a:tcPr marL="68580" marR="68580" marT="0" marB="0"/>
                </a:tc>
                <a:tc>
                  <a:txBody>
                    <a:bodyPr/>
                    <a:lstStyle/>
                    <a:p>
                      <a:pPr marL="0" marR="0" algn="ctr">
                        <a:spcBef>
                          <a:spcPts val="0"/>
                        </a:spcBef>
                        <a:spcAft>
                          <a:spcPts val="0"/>
                        </a:spcAft>
                      </a:pPr>
                      <a:r>
                        <a:rPr lang="en-US" sz="2000" b="1" dirty="0" smtClean="0"/>
                        <a:t>Solution</a:t>
                      </a:r>
                      <a:endParaRPr lang="en-US" sz="2000" b="1" dirty="0">
                        <a:latin typeface="Times New Roman"/>
                        <a:ea typeface="Times New Roman"/>
                      </a:endParaRPr>
                    </a:p>
                  </a:txBody>
                  <a:tcPr marL="68580" marR="68580" marT="0" marB="0"/>
                </a:tc>
              </a:tr>
              <a:tr h="2776695">
                <a:tc>
                  <a:txBody>
                    <a:bodyPr/>
                    <a:lstStyle/>
                    <a:p>
                      <a:pPr marL="0" marR="0">
                        <a:spcBef>
                          <a:spcPts val="0"/>
                        </a:spcBef>
                        <a:spcAft>
                          <a:spcPts val="0"/>
                        </a:spcAft>
                      </a:pPr>
                      <a:r>
                        <a:rPr lang="en-US" sz="1600" dirty="0" smtClean="0">
                          <a:latin typeface="+mj-lt"/>
                          <a:ea typeface="Times New Roman"/>
                        </a:rPr>
                        <a:t>What are some approaches</a:t>
                      </a:r>
                      <a:r>
                        <a:rPr lang="en-US" sz="1600" baseline="0" dirty="0" smtClean="0">
                          <a:latin typeface="+mj-lt"/>
                          <a:ea typeface="Times New Roman"/>
                        </a:rPr>
                        <a:t> that can help me identify my student’s preferences and </a:t>
                      </a:r>
                      <a:r>
                        <a:rPr lang="en-US" sz="1600" baseline="0" dirty="0" err="1" smtClean="0">
                          <a:latin typeface="+mj-lt"/>
                          <a:ea typeface="Times New Roman"/>
                        </a:rPr>
                        <a:t>reinforcers</a:t>
                      </a:r>
                      <a:r>
                        <a:rPr lang="en-US" sz="1600" baseline="0" dirty="0" smtClean="0">
                          <a:latin typeface="+mj-lt"/>
                          <a:ea typeface="Times New Roman"/>
                        </a:rPr>
                        <a:t>?</a:t>
                      </a:r>
                      <a:endParaRPr lang="en-US" sz="1600" dirty="0">
                        <a:latin typeface="+mj-lt"/>
                        <a:ea typeface="Times New Roman"/>
                      </a:endParaRPr>
                    </a:p>
                  </a:txBody>
                  <a:tcPr marL="68580" marR="68580" marT="0" marB="0"/>
                </a:tc>
                <a:tc>
                  <a:txBody>
                    <a:bodyPr/>
                    <a:lstStyle/>
                    <a:p>
                      <a:r>
                        <a:rPr lang="en-US" sz="1600" dirty="0" smtClean="0">
                          <a:latin typeface="+mj-lt"/>
                        </a:rPr>
                        <a:t>Teachers/practitioners may also take into account answers to the following questions when trying to identify learners' preferences and interests:</a:t>
                      </a:r>
                    </a:p>
                    <a:p>
                      <a:pPr marL="285750" indent="-285750">
                        <a:buClr>
                          <a:schemeClr val="tx2">
                            <a:lumMod val="75000"/>
                          </a:schemeClr>
                        </a:buClr>
                        <a:buFont typeface="Arial" panose="020B0604020202020204" pitchFamily="34" charset="0"/>
                        <a:buChar char="•"/>
                      </a:pPr>
                      <a:r>
                        <a:rPr lang="en-US" sz="1600" dirty="0" smtClean="0">
                          <a:latin typeface="+mj-lt"/>
                        </a:rPr>
                        <a:t>What makes the learner smile and laugh?</a:t>
                      </a:r>
                    </a:p>
                    <a:p>
                      <a:pPr marL="285750" indent="-285750">
                        <a:buClr>
                          <a:schemeClr val="tx2">
                            <a:lumMod val="75000"/>
                          </a:schemeClr>
                        </a:buClr>
                        <a:buFont typeface="Arial" panose="020B0604020202020204" pitchFamily="34" charset="0"/>
                        <a:buChar char="•"/>
                      </a:pPr>
                      <a:r>
                        <a:rPr lang="en-US" sz="1600" dirty="0" smtClean="0">
                          <a:latin typeface="+mj-lt"/>
                        </a:rPr>
                        <a:t>What makes the learner happy and feel good?</a:t>
                      </a:r>
                    </a:p>
                    <a:p>
                      <a:pPr marL="285750" indent="-285750">
                        <a:buClr>
                          <a:schemeClr val="tx2">
                            <a:lumMod val="75000"/>
                          </a:schemeClr>
                        </a:buClr>
                        <a:buFont typeface="Arial" panose="020B0604020202020204" pitchFamily="34" charset="0"/>
                        <a:buChar char="•"/>
                      </a:pPr>
                      <a:r>
                        <a:rPr lang="en-US" sz="1600" dirty="0" smtClean="0">
                          <a:latin typeface="+mj-lt"/>
                        </a:rPr>
                        <a:t>What kinds of things get the learner excited?</a:t>
                      </a:r>
                    </a:p>
                    <a:p>
                      <a:pPr marL="285750" indent="-285750">
                        <a:buClr>
                          <a:schemeClr val="tx2">
                            <a:lumMod val="75000"/>
                          </a:schemeClr>
                        </a:buClr>
                        <a:buFont typeface="Arial" panose="020B0604020202020204" pitchFamily="34" charset="0"/>
                        <a:buChar char="•"/>
                      </a:pPr>
                      <a:r>
                        <a:rPr lang="en-US" sz="1600" dirty="0" smtClean="0">
                          <a:latin typeface="+mj-lt"/>
                        </a:rPr>
                        <a:t>What are the learner's favorite things to do?</a:t>
                      </a:r>
                    </a:p>
                    <a:p>
                      <a:pPr marL="285750" indent="-285750">
                        <a:buClr>
                          <a:schemeClr val="tx2">
                            <a:lumMod val="75000"/>
                          </a:schemeClr>
                        </a:buClr>
                        <a:buFont typeface="Arial" panose="020B0604020202020204" pitchFamily="34" charset="0"/>
                        <a:buChar char="•"/>
                      </a:pPr>
                      <a:r>
                        <a:rPr lang="en-US" sz="1600" dirty="0" smtClean="0">
                          <a:latin typeface="+mj-lt"/>
                        </a:rPr>
                        <a:t>What does the learner work especially hard at doing?</a:t>
                      </a:r>
                    </a:p>
                    <a:p>
                      <a:pPr marL="285750" indent="-285750">
                        <a:buClr>
                          <a:schemeClr val="tx2">
                            <a:lumMod val="75000"/>
                          </a:schemeClr>
                        </a:buClr>
                        <a:buFont typeface="Arial" panose="020B0604020202020204" pitchFamily="34" charset="0"/>
                        <a:buChar char="•"/>
                      </a:pPr>
                      <a:r>
                        <a:rPr lang="en-US" sz="1600" dirty="0" smtClean="0">
                          <a:latin typeface="+mj-lt"/>
                        </a:rPr>
                        <a:t>What gets and keeps the learner's attention?</a:t>
                      </a:r>
                    </a:p>
                    <a:p>
                      <a:pPr marL="285750" indent="-285750">
                        <a:buClr>
                          <a:schemeClr val="tx2">
                            <a:lumMod val="75000"/>
                          </a:schemeClr>
                        </a:buClr>
                        <a:buFont typeface="Arial" panose="020B0604020202020204" pitchFamily="34" charset="0"/>
                        <a:buChar char="•"/>
                      </a:pPr>
                      <a:r>
                        <a:rPr lang="en-US" sz="1600" dirty="0" smtClean="0">
                          <a:latin typeface="+mj-lt"/>
                        </a:rPr>
                        <a:t>What gets the learner to try new things? </a:t>
                      </a:r>
                    </a:p>
                  </a:txBody>
                  <a:tcPr marL="68580" marR="68580" marT="0" marB="0"/>
                </a:tc>
              </a:tr>
              <a:tr h="1734949">
                <a:tc>
                  <a:txBody>
                    <a:bodyPr/>
                    <a:lstStyle/>
                    <a:p>
                      <a:pPr marL="0" marR="0">
                        <a:spcBef>
                          <a:spcPts val="0"/>
                        </a:spcBef>
                        <a:spcAft>
                          <a:spcPts val="0"/>
                        </a:spcAft>
                      </a:pPr>
                      <a:r>
                        <a:rPr lang="en-US" sz="1600" dirty="0" smtClean="0">
                          <a:latin typeface="+mj-lt"/>
                          <a:ea typeface="Times New Roman"/>
                        </a:rPr>
                        <a:t>My</a:t>
                      </a:r>
                      <a:r>
                        <a:rPr lang="en-US" sz="1600" baseline="0" dirty="0" smtClean="0">
                          <a:latin typeface="+mj-lt"/>
                          <a:ea typeface="Times New Roman"/>
                        </a:rPr>
                        <a:t> student is showing a variety of behaviors at once in response to an event in the classroom.  How can I identify what exactly is the interfering behavior?  </a:t>
                      </a:r>
                      <a:endParaRPr lang="en-US" sz="1600" dirty="0">
                        <a:latin typeface="+mj-lt"/>
                        <a:ea typeface="Times New Roman"/>
                      </a:endParaRPr>
                    </a:p>
                  </a:txBody>
                  <a:tcPr marL="68580" marR="68580" marT="0" marB="0"/>
                </a:tc>
                <a:tc>
                  <a:txBody>
                    <a:bodyPr/>
                    <a:lstStyle/>
                    <a:p>
                      <a:pPr marL="285750" marR="0" indent="-285750">
                        <a:spcBef>
                          <a:spcPts val="0"/>
                        </a:spcBef>
                        <a:spcAft>
                          <a:spcPts val="0"/>
                        </a:spcAft>
                        <a:buClr>
                          <a:schemeClr val="tx2">
                            <a:lumMod val="75000"/>
                          </a:schemeClr>
                        </a:buClr>
                        <a:buFont typeface="Arial" panose="020B0604020202020204" pitchFamily="34" charset="0"/>
                        <a:buChar char="•"/>
                      </a:pPr>
                      <a:r>
                        <a:rPr lang="en-US" sz="1600" dirty="0" smtClean="0">
                          <a:latin typeface="+mj-lt"/>
                          <a:ea typeface="Times New Roman"/>
                        </a:rPr>
                        <a:t>Conducting an FBA</a:t>
                      </a:r>
                      <a:r>
                        <a:rPr lang="en-US" sz="1600" baseline="0" dirty="0" smtClean="0">
                          <a:latin typeface="+mj-lt"/>
                          <a:ea typeface="Times New Roman"/>
                        </a:rPr>
                        <a:t> will be helpful in identification of interfering behaviors as well as the function of each.</a:t>
                      </a:r>
                    </a:p>
                    <a:p>
                      <a:pPr marL="285750" marR="0" indent="-285750">
                        <a:spcBef>
                          <a:spcPts val="0"/>
                        </a:spcBef>
                        <a:spcAft>
                          <a:spcPts val="0"/>
                        </a:spcAft>
                        <a:buClr>
                          <a:schemeClr val="tx2">
                            <a:lumMod val="75000"/>
                          </a:schemeClr>
                        </a:buClr>
                        <a:buFont typeface="Arial" panose="020B0604020202020204" pitchFamily="34" charset="0"/>
                        <a:buChar char="•"/>
                      </a:pPr>
                      <a:r>
                        <a:rPr lang="en-US" sz="1600" baseline="0" dirty="0" smtClean="0">
                          <a:latin typeface="+mj-lt"/>
                          <a:ea typeface="Times New Roman"/>
                        </a:rPr>
                        <a:t>This can aid in capturing the various responses the student may have in the classroom to the event. </a:t>
                      </a:r>
                    </a:p>
                    <a:p>
                      <a:pPr marL="285750" marR="0" indent="-285750">
                        <a:spcBef>
                          <a:spcPts val="0"/>
                        </a:spcBef>
                        <a:spcAft>
                          <a:spcPts val="0"/>
                        </a:spcAft>
                        <a:buClr>
                          <a:schemeClr val="tx2">
                            <a:lumMod val="75000"/>
                          </a:schemeClr>
                        </a:buClr>
                        <a:buFont typeface="Arial" panose="020B0604020202020204" pitchFamily="34" charset="0"/>
                        <a:buChar char="•"/>
                      </a:pPr>
                      <a:r>
                        <a:rPr lang="en-US" sz="1600" baseline="0" dirty="0" smtClean="0">
                          <a:latin typeface="+mj-lt"/>
                          <a:ea typeface="Times New Roman"/>
                        </a:rPr>
                        <a:t>You may choose the most prominent behavior and in the implementation of ABI start to see other potential interfering behaviors reduce in frequency</a:t>
                      </a:r>
                    </a:p>
                    <a:p>
                      <a:pPr marL="0" marR="0">
                        <a:spcBef>
                          <a:spcPts val="0"/>
                        </a:spcBef>
                        <a:spcAft>
                          <a:spcPts val="0"/>
                        </a:spcAft>
                      </a:pPr>
                      <a:r>
                        <a:rPr lang="en-US" sz="1600" baseline="0" dirty="0" smtClean="0">
                          <a:latin typeface="+mj-lt"/>
                          <a:ea typeface="Times New Roman"/>
                        </a:rPr>
                        <a:t> </a:t>
                      </a:r>
                      <a:endParaRPr lang="en-US" sz="1600" dirty="0">
                        <a:latin typeface="+mj-lt"/>
                        <a:ea typeface="Times New Roman"/>
                      </a:endParaRPr>
                    </a:p>
                  </a:txBody>
                  <a:tcPr marL="68580" marR="68580" marT="0" marB="0"/>
                </a:tc>
              </a:tr>
              <a:tr h="1734949">
                <a:tc>
                  <a:txBody>
                    <a:bodyPr/>
                    <a:lstStyle/>
                    <a:p>
                      <a:pPr marL="0" marR="0">
                        <a:spcBef>
                          <a:spcPts val="0"/>
                        </a:spcBef>
                        <a:spcAft>
                          <a:spcPts val="0"/>
                        </a:spcAft>
                      </a:pPr>
                      <a:endParaRPr lang="en-US" sz="1600" dirty="0">
                        <a:latin typeface="Times New Roman"/>
                        <a:ea typeface="Times New Roman"/>
                      </a:endParaRPr>
                    </a:p>
                  </a:txBody>
                  <a:tcPr marL="68580" marR="68580" marT="0" marB="0"/>
                </a:tc>
                <a:tc>
                  <a:txBody>
                    <a:bodyPr/>
                    <a:lstStyle/>
                    <a:p>
                      <a:pPr marL="0" marR="0">
                        <a:spcBef>
                          <a:spcPts val="0"/>
                        </a:spcBef>
                        <a:spcAft>
                          <a:spcPts val="0"/>
                        </a:spcAft>
                      </a:pPr>
                      <a:endParaRPr lang="en-US" sz="1600" dirty="0">
                        <a:latin typeface="Times New Roman"/>
                        <a:ea typeface="Times New Roman"/>
                      </a:endParaRPr>
                    </a:p>
                  </a:txBody>
                  <a:tcPr marL="68580" marR="68580" marT="0" marB="0"/>
                </a:tc>
              </a:tr>
            </a:tbl>
          </a:graphicData>
        </a:graphic>
      </p:graphicFrame>
      <p:sp>
        <p:nvSpPr>
          <p:cNvPr id="43031" name="Title 9"/>
          <p:cNvSpPr>
            <a:spLocks noGrp="1"/>
          </p:cNvSpPr>
          <p:nvPr>
            <p:ph type="title"/>
          </p:nvPr>
        </p:nvSpPr>
        <p:spPr>
          <a:xfrm>
            <a:off x="457200" y="0"/>
            <a:ext cx="8229600" cy="1143000"/>
          </a:xfrm>
        </p:spPr>
        <p:txBody>
          <a:bodyPr/>
          <a:lstStyle/>
          <a:p>
            <a:r>
              <a:rPr lang="en-US" altLang="en-US" dirty="0" smtClean="0"/>
              <a:t>Common Problems and Solutions</a:t>
            </a:r>
          </a:p>
        </p:txBody>
      </p:sp>
      <p:grpSp>
        <p:nvGrpSpPr>
          <p:cNvPr id="5" name="Group 4"/>
          <p:cNvGrpSpPr/>
          <p:nvPr/>
        </p:nvGrpSpPr>
        <p:grpSpPr>
          <a:xfrm>
            <a:off x="26796" y="6201052"/>
            <a:ext cx="9144001" cy="656948"/>
            <a:chOff x="0" y="152400"/>
            <a:chExt cx="9144001" cy="656948"/>
          </a:xfrm>
        </p:grpSpPr>
        <p:pic>
          <p:nvPicPr>
            <p:cNvPr id="6" name="Picture 2" descr="http://www.halloweenasylum.com/assets/images/amscan/227522.jpg"/>
            <p:cNvPicPr>
              <a:picLocks noChangeAspect="1" noChangeArrowheads="1"/>
            </p:cNvPicPr>
            <p:nvPr/>
          </p:nvPicPr>
          <p:blipFill rotWithShape="1">
            <a:blip r:embed="rId2">
              <a:extLst>
                <a:ext uri="{28A0092B-C50C-407E-A947-70E740481C1C}">
                  <a14:useLocalDpi xmlns:a14="http://schemas.microsoft.com/office/drawing/2010/main" val="0"/>
                </a:ext>
              </a:extLst>
            </a:blip>
            <a:srcRect t="43679" b="44005"/>
            <a:stretch/>
          </p:blipFill>
          <p:spPr bwMode="auto">
            <a:xfrm>
              <a:off x="0" y="152400"/>
              <a:ext cx="4371975" cy="6569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halloweenasylum.com/assets/images/amscan/227522.jpg"/>
            <p:cNvPicPr>
              <a:picLocks noChangeAspect="1" noChangeArrowheads="1"/>
            </p:cNvPicPr>
            <p:nvPr/>
          </p:nvPicPr>
          <p:blipFill rotWithShape="1">
            <a:blip r:embed="rId2">
              <a:extLst>
                <a:ext uri="{28A0092B-C50C-407E-A947-70E740481C1C}">
                  <a14:useLocalDpi xmlns:a14="http://schemas.microsoft.com/office/drawing/2010/main" val="0"/>
                </a:ext>
              </a:extLst>
            </a:blip>
            <a:srcRect l="38182" t="43679" b="44005"/>
            <a:stretch/>
          </p:blipFill>
          <p:spPr bwMode="auto">
            <a:xfrm>
              <a:off x="4369016" y="152400"/>
              <a:ext cx="2702695" cy="6569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halloweenasylum.com/assets/images/amscan/227522.jpg"/>
            <p:cNvPicPr>
              <a:picLocks noChangeAspect="1" noChangeArrowheads="1"/>
            </p:cNvPicPr>
            <p:nvPr/>
          </p:nvPicPr>
          <p:blipFill rotWithShape="1">
            <a:blip r:embed="rId2">
              <a:extLst>
                <a:ext uri="{28A0092B-C50C-407E-A947-70E740481C1C}">
                  <a14:useLocalDpi xmlns:a14="http://schemas.microsoft.com/office/drawing/2010/main" val="0"/>
                </a:ext>
              </a:extLst>
            </a:blip>
            <a:srcRect l="38182" t="43679" r="13017" b="44005"/>
            <a:stretch/>
          </p:blipFill>
          <p:spPr bwMode="auto">
            <a:xfrm>
              <a:off x="7010401" y="152400"/>
              <a:ext cx="2133600" cy="6569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8973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4"/>
          <p:cNvSpPr>
            <a:spLocks noGrp="1"/>
          </p:cNvSpPr>
          <p:nvPr>
            <p:ph type="title"/>
          </p:nvPr>
        </p:nvSpPr>
        <p:spPr/>
        <p:txBody>
          <a:bodyPr/>
          <a:lstStyle/>
          <a:p>
            <a:r>
              <a:rPr lang="en-US" altLang="en-US" smtClean="0"/>
              <a:t>CAUTION!</a:t>
            </a:r>
          </a:p>
        </p:txBody>
      </p:sp>
      <p:sp>
        <p:nvSpPr>
          <p:cNvPr id="44036" name="Title 1"/>
          <p:cNvSpPr txBox="1">
            <a:spLocks/>
          </p:cNvSpPr>
          <p:nvPr/>
        </p:nvSpPr>
        <p:spPr bwMode="auto">
          <a:xfrm>
            <a:off x="304800" y="1600200"/>
            <a:ext cx="8686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50000"/>
              </a:lnSpc>
            </a:pPr>
            <a:r>
              <a:rPr lang="en-US" altLang="en-US" sz="4000" b="1" dirty="0">
                <a:solidFill>
                  <a:schemeClr val="accent2"/>
                </a:solidFill>
              </a:rPr>
              <a:t>Avoid</a:t>
            </a:r>
            <a:r>
              <a:rPr lang="en-US" altLang="en-US" sz="4000" b="1" dirty="0" smtClean="0">
                <a:solidFill>
                  <a:schemeClr val="accent2"/>
                </a:solidFill>
              </a:rPr>
              <a:t> </a:t>
            </a:r>
          </a:p>
          <a:p>
            <a:pPr algn="ctr">
              <a:lnSpc>
                <a:spcPct val="150000"/>
              </a:lnSpc>
            </a:pPr>
            <a:r>
              <a:rPr lang="en-US" altLang="en-US" sz="4000" b="1" u="sng" dirty="0">
                <a:solidFill>
                  <a:schemeClr val="accent2"/>
                </a:solidFill>
              </a:rPr>
              <a:t>R</a:t>
            </a:r>
            <a:r>
              <a:rPr lang="en-US" altLang="en-US" sz="4000" b="1" u="sng" dirty="0" smtClean="0">
                <a:solidFill>
                  <a:schemeClr val="accent2"/>
                </a:solidFill>
              </a:rPr>
              <a:t>einforcing </a:t>
            </a:r>
            <a:r>
              <a:rPr lang="en-US" altLang="en-US" sz="4000" b="1" u="sng" dirty="0">
                <a:solidFill>
                  <a:schemeClr val="accent2"/>
                </a:solidFill>
              </a:rPr>
              <a:t>I</a:t>
            </a:r>
            <a:r>
              <a:rPr lang="en-US" altLang="en-US" sz="4000" b="1" u="sng" dirty="0" smtClean="0">
                <a:solidFill>
                  <a:schemeClr val="accent2"/>
                </a:solidFill>
              </a:rPr>
              <a:t>nterfering </a:t>
            </a:r>
            <a:r>
              <a:rPr lang="en-US" altLang="en-US" sz="4000" b="1" u="sng" dirty="0">
                <a:solidFill>
                  <a:schemeClr val="accent2"/>
                </a:solidFill>
              </a:rPr>
              <a:t>B</a:t>
            </a:r>
            <a:r>
              <a:rPr lang="en-US" altLang="en-US" sz="4000" b="1" u="sng" dirty="0" smtClean="0">
                <a:solidFill>
                  <a:schemeClr val="accent2"/>
                </a:solidFill>
              </a:rPr>
              <a:t>ehavior </a:t>
            </a:r>
          </a:p>
          <a:p>
            <a:pPr algn="ctr"/>
            <a:endParaRPr lang="en-US" altLang="en-US" sz="2800" b="1" u="sng" dirty="0" smtClean="0">
              <a:solidFill>
                <a:schemeClr val="accent2"/>
              </a:solidFill>
            </a:endParaRPr>
          </a:p>
          <a:p>
            <a:pPr algn="ctr"/>
            <a:endParaRPr lang="en-US" altLang="en-US" sz="2800" b="1" u="sng" dirty="0">
              <a:solidFill>
                <a:schemeClr val="accent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495800"/>
            <a:ext cx="3086100" cy="2057400"/>
          </a:xfrm>
          <a:prstGeom prst="rect">
            <a:avLst/>
          </a:prstGeom>
          <a:ln>
            <a:solidFill>
              <a:schemeClr val="accent1"/>
            </a:solidFill>
          </a:ln>
        </p:spPr>
      </p:pic>
    </p:spTree>
    <p:extLst>
      <p:ext uri="{BB962C8B-B14F-4D97-AF65-F5344CB8AC3E}">
        <p14:creationId xmlns:p14="http://schemas.microsoft.com/office/powerpoint/2010/main" val="448873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57200" y="1752600"/>
            <a:ext cx="8229600" cy="3949700"/>
          </a:xfrm>
        </p:spPr>
        <p:txBody>
          <a:bodyPr>
            <a:normAutofit/>
          </a:bodyPr>
          <a:lstStyle/>
          <a:p>
            <a:pPr>
              <a:buClr>
                <a:schemeClr val="tx2">
                  <a:lumMod val="75000"/>
                </a:schemeClr>
              </a:buClr>
            </a:pPr>
            <a:r>
              <a:rPr lang="en-US" dirty="0"/>
              <a:t>ABI strategies </a:t>
            </a:r>
            <a:r>
              <a:rPr lang="en-US" dirty="0" smtClean="0"/>
              <a:t>are </a:t>
            </a:r>
            <a:r>
              <a:rPr lang="en-US" dirty="0"/>
              <a:t>implemented consistently by all </a:t>
            </a:r>
            <a:r>
              <a:rPr lang="en-US" dirty="0" smtClean="0"/>
              <a:t>staff</a:t>
            </a:r>
          </a:p>
          <a:p>
            <a:pPr>
              <a:buClr>
                <a:schemeClr val="tx2">
                  <a:lumMod val="75000"/>
                </a:schemeClr>
              </a:buClr>
            </a:pPr>
            <a:r>
              <a:rPr lang="en-US" dirty="0"/>
              <a:t>ABI strategies directly address the function of the behavior identified during the </a:t>
            </a:r>
            <a:r>
              <a:rPr lang="en-US" b="1" dirty="0" smtClean="0">
                <a:solidFill>
                  <a:schemeClr val="accent1">
                    <a:lumMod val="75000"/>
                  </a:schemeClr>
                </a:solidFill>
              </a:rPr>
              <a:t>FBA</a:t>
            </a:r>
          </a:p>
        </p:txBody>
      </p:sp>
      <p:sp>
        <p:nvSpPr>
          <p:cNvPr id="46083" name="Rectangle 2"/>
          <p:cNvSpPr>
            <a:spLocks noGrp="1" noChangeArrowheads="1"/>
          </p:cNvSpPr>
          <p:nvPr>
            <p:ph type="title"/>
          </p:nvPr>
        </p:nvSpPr>
        <p:spPr/>
        <p:txBody>
          <a:bodyPr/>
          <a:lstStyle/>
          <a:p>
            <a:pPr eaLnBrk="1" hangingPunct="1"/>
            <a:r>
              <a:rPr lang="en-US" altLang="en-US" dirty="0" smtClean="0"/>
              <a:t>The Key to Effective ABI</a:t>
            </a:r>
          </a:p>
        </p:txBody>
      </p:sp>
      <p:pic>
        <p:nvPicPr>
          <p:cNvPr id="5122" name="Picture 2" descr="http://upload.wikimedia.org/wikipedia/commons/a/a2/Standard-lock-k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039557"/>
            <a:ext cx="3635546" cy="161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601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 Learn More…</a:t>
            </a:r>
            <a:endParaRPr lang="en-US" dirty="0"/>
          </a:p>
        </p:txBody>
      </p:sp>
      <p:sp>
        <p:nvSpPr>
          <p:cNvPr id="4" name="Subtitle 3"/>
          <p:cNvSpPr>
            <a:spLocks noGrp="1"/>
          </p:cNvSpPr>
          <p:nvPr>
            <p:ph type="subTitle" idx="1"/>
          </p:nvPr>
        </p:nvSpPr>
        <p:spPr/>
        <p:txBody>
          <a:bodyPr>
            <a:normAutofit/>
          </a:bodyPr>
          <a:lstStyle/>
          <a:p>
            <a:r>
              <a:rPr lang="en-US" dirty="0" smtClean="0"/>
              <a:t>Find additional </a:t>
            </a:r>
            <a:r>
              <a:rPr lang="en-US" dirty="0"/>
              <a:t>i</a:t>
            </a:r>
            <a:r>
              <a:rPr lang="en-US" dirty="0" smtClean="0"/>
              <a:t>nformation on </a:t>
            </a:r>
            <a:r>
              <a:rPr lang="en-US" dirty="0" smtClean="0"/>
              <a:t>ABI and other Evidence Based Practices within </a:t>
            </a:r>
            <a:r>
              <a:rPr lang="en-US" dirty="0" smtClean="0"/>
              <a:t>the following resources. </a:t>
            </a:r>
            <a:endParaRPr lang="en-US" dirty="0"/>
          </a:p>
        </p:txBody>
      </p:sp>
    </p:spTree>
    <p:extLst>
      <p:ext uri="{BB962C8B-B14F-4D97-AF65-F5344CB8AC3E}">
        <p14:creationId xmlns:p14="http://schemas.microsoft.com/office/powerpoint/2010/main" val="4094220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Evidence-based Practice Resources</a:t>
            </a:r>
          </a:p>
        </p:txBody>
      </p:sp>
      <p:sp>
        <p:nvSpPr>
          <p:cNvPr id="34819" name="Content Placeholder 2"/>
          <p:cNvSpPr>
            <a:spLocks noGrp="1"/>
          </p:cNvSpPr>
          <p:nvPr>
            <p:ph idx="1"/>
          </p:nvPr>
        </p:nvSpPr>
        <p:spPr>
          <a:xfrm>
            <a:off x="457200" y="1524000"/>
            <a:ext cx="8610600" cy="4953000"/>
          </a:xfrm>
        </p:spPr>
        <p:txBody>
          <a:bodyPr>
            <a:normAutofit fontScale="92500" lnSpcReduction="20000"/>
          </a:bodyPr>
          <a:lstStyle/>
          <a:p>
            <a:pPr>
              <a:defRPr/>
            </a:pPr>
            <a:r>
              <a:rPr lang="en-US" altLang="en-US" sz="3200" dirty="0" smtClean="0"/>
              <a:t>EBP literature review</a:t>
            </a:r>
            <a:br>
              <a:rPr lang="en-US" altLang="en-US" sz="3200" dirty="0" smtClean="0"/>
            </a:br>
            <a:r>
              <a:rPr lang="en-US" u="sng" dirty="0" smtClean="0">
                <a:solidFill>
                  <a:srgbClr val="000000"/>
                </a:solidFill>
                <a:ea typeface="Times New Roman"/>
                <a:hlinkClick r:id="rId2"/>
              </a:rPr>
              <a:t>http://autismpdc.fpg.unc.edu/sites/autismpdc.fpg.unc.edu/files/2014-EBP-Report.pdf</a:t>
            </a:r>
            <a:endParaRPr lang="en-US" altLang="en-US" sz="3200" dirty="0" smtClean="0"/>
          </a:p>
          <a:p>
            <a:pPr>
              <a:defRPr/>
            </a:pPr>
            <a:r>
              <a:rPr lang="en-US" altLang="en-US" dirty="0" smtClean="0"/>
              <a:t>EBP Case Studies for High School </a:t>
            </a:r>
            <a:endParaRPr lang="en-US" altLang="en-US" sz="3200" dirty="0" smtClean="0"/>
          </a:p>
          <a:p>
            <a:pPr>
              <a:defRPr/>
            </a:pPr>
            <a:r>
              <a:rPr lang="en-US" altLang="en-US" sz="3200" dirty="0" smtClean="0"/>
              <a:t>EBP Briefs (</a:t>
            </a:r>
            <a:r>
              <a:rPr lang="en-US" altLang="en-US" sz="3200" dirty="0" smtClean="0">
                <a:hlinkClick r:id="rId3"/>
              </a:rPr>
              <a:t>http://autismpdc.fpg.unc.edu</a:t>
            </a:r>
            <a:r>
              <a:rPr lang="en-US" altLang="en-US" sz="3200" dirty="0" smtClean="0"/>
              <a:t>) </a:t>
            </a:r>
          </a:p>
          <a:p>
            <a:pPr lvl="1">
              <a:defRPr/>
            </a:pPr>
            <a:r>
              <a:rPr lang="en-US" altLang="en-US" sz="2800" dirty="0" smtClean="0"/>
              <a:t>Overview</a:t>
            </a:r>
          </a:p>
          <a:p>
            <a:pPr lvl="1">
              <a:defRPr/>
            </a:pPr>
            <a:r>
              <a:rPr lang="en-US" altLang="en-US" sz="2800" dirty="0" smtClean="0"/>
              <a:t>Evidence Base</a:t>
            </a:r>
          </a:p>
          <a:p>
            <a:pPr lvl="1">
              <a:defRPr/>
            </a:pPr>
            <a:r>
              <a:rPr lang="en-US" altLang="en-US" sz="2800" dirty="0" smtClean="0"/>
              <a:t>Steps for Implementing</a:t>
            </a:r>
          </a:p>
          <a:p>
            <a:pPr lvl="1">
              <a:defRPr/>
            </a:pPr>
            <a:r>
              <a:rPr lang="en-US" altLang="en-US" sz="2800" dirty="0" smtClean="0"/>
              <a:t>Implementation Checklist</a:t>
            </a:r>
          </a:p>
          <a:p>
            <a:pPr lvl="1">
              <a:defRPr/>
            </a:pPr>
            <a:r>
              <a:rPr lang="en-US" altLang="en-US" sz="2800" dirty="0" smtClean="0"/>
              <a:t>Sample Data Collection Forms (optional)</a:t>
            </a:r>
          </a:p>
          <a:p>
            <a:pPr>
              <a:defRPr/>
            </a:pPr>
            <a:r>
              <a:rPr lang="en-US" altLang="en-US" sz="3200" dirty="0" smtClean="0"/>
              <a:t>Autism </a:t>
            </a:r>
            <a:r>
              <a:rPr lang="en-US" altLang="en-US" dirty="0"/>
              <a:t>Internet Modules</a:t>
            </a:r>
            <a:r>
              <a:rPr lang="en-US" altLang="en-US" dirty="0" smtClean="0"/>
              <a:t> </a:t>
            </a:r>
            <a:br>
              <a:rPr lang="en-US" altLang="en-US" dirty="0" smtClean="0"/>
            </a:br>
            <a:r>
              <a:rPr lang="en-US" altLang="en-US" dirty="0" smtClean="0"/>
              <a:t>(</a:t>
            </a:r>
            <a:r>
              <a:rPr lang="en-US" altLang="en-US" dirty="0">
                <a:hlinkClick r:id="rId4"/>
              </a:rPr>
              <a:t>http://</a:t>
            </a:r>
            <a:r>
              <a:rPr lang="en-US" altLang="en-US" dirty="0" smtClean="0">
                <a:hlinkClick r:id="rId4"/>
              </a:rPr>
              <a:t>www.autisminternetmodules.org</a:t>
            </a:r>
            <a:r>
              <a:rPr lang="en-US" altLang="en-US" dirty="0" smtClean="0"/>
              <a:t>) </a:t>
            </a:r>
            <a:endParaRPr lang="en-US" altLang="en-US" sz="3200" dirty="0" smtClean="0"/>
          </a:p>
          <a:p>
            <a:pPr>
              <a:defRPr/>
            </a:pPr>
            <a:endParaRPr lang="en-US" altLang="en-US" sz="3200" dirty="0" smtClean="0"/>
          </a:p>
          <a:p>
            <a:pPr>
              <a:buFontTx/>
              <a:buNone/>
              <a:defRPr/>
            </a:pPr>
            <a:endParaRPr lang="en-US" altLang="en-US" sz="3200" dirty="0" smtClean="0"/>
          </a:p>
        </p:txBody>
      </p:sp>
    </p:spTree>
    <p:extLst>
      <p:ext uri="{BB962C8B-B14F-4D97-AF65-F5344CB8AC3E}">
        <p14:creationId xmlns:p14="http://schemas.microsoft.com/office/powerpoint/2010/main" val="4017259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EBP Case Studies for High School</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484845"/>
            <a:ext cx="8229600" cy="2756673"/>
          </a:xfrm>
          <a:ln>
            <a:solidFill>
              <a:schemeClr val="accent1">
                <a:shade val="95000"/>
                <a:satMod val="105000"/>
              </a:schemeClr>
            </a:solidFill>
          </a:ln>
        </p:spPr>
      </p:pic>
      <p:sp>
        <p:nvSpPr>
          <p:cNvPr id="4" name="TextBox 3"/>
          <p:cNvSpPr txBox="1"/>
          <p:nvPr/>
        </p:nvSpPr>
        <p:spPr>
          <a:xfrm>
            <a:off x="609600" y="6126163"/>
            <a:ext cx="7170809" cy="369332"/>
          </a:xfrm>
          <a:prstGeom prst="rect">
            <a:avLst/>
          </a:prstGeom>
          <a:noFill/>
        </p:spPr>
        <p:txBody>
          <a:bodyPr wrap="none" rtlCol="0">
            <a:spAutoFit/>
          </a:bodyPr>
          <a:lstStyle/>
          <a:p>
            <a:r>
              <a:rPr lang="en-US" dirty="0"/>
              <a:t>http://csesa.fpg.unc.edu/resources/evidence-based-practices-case-studies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228600"/>
            <a:ext cx="8229600" cy="1143000"/>
          </a:xfrm>
        </p:spPr>
        <p:txBody>
          <a:bodyPr/>
          <a:lstStyle/>
          <a:p>
            <a:r>
              <a:rPr lang="en-US" altLang="en-US" smtClean="0"/>
              <a:t>What are EBPs?</a:t>
            </a:r>
          </a:p>
        </p:txBody>
      </p:sp>
      <p:sp>
        <p:nvSpPr>
          <p:cNvPr id="15363" name="Content Placeholder 2"/>
          <p:cNvSpPr>
            <a:spLocks noGrp="1"/>
          </p:cNvSpPr>
          <p:nvPr>
            <p:ph idx="1"/>
          </p:nvPr>
        </p:nvSpPr>
        <p:spPr>
          <a:xfrm>
            <a:off x="457200" y="1447800"/>
            <a:ext cx="8229600" cy="4525963"/>
          </a:xfrm>
        </p:spPr>
        <p:txBody>
          <a:bodyPr>
            <a:normAutofit fontScale="92500"/>
          </a:bodyPr>
          <a:lstStyle/>
          <a:p>
            <a:pPr>
              <a:lnSpc>
                <a:spcPct val="150000"/>
              </a:lnSpc>
              <a:buFontTx/>
              <a:buNone/>
              <a:defRPr/>
            </a:pPr>
            <a:r>
              <a:rPr lang="en-US" altLang="en-US" sz="3200" smtClean="0"/>
              <a:t>Focused interventions that: </a:t>
            </a:r>
          </a:p>
          <a:p>
            <a:pPr>
              <a:defRPr/>
            </a:pPr>
            <a:r>
              <a:rPr lang="en-US" altLang="en-US" sz="3200" smtClean="0"/>
              <a:t>Produce specific behavioral and developmental outcomes for a child</a:t>
            </a:r>
          </a:p>
          <a:p>
            <a:pPr>
              <a:defRPr/>
            </a:pPr>
            <a:r>
              <a:rPr lang="en-US" altLang="en-US" sz="3200" smtClean="0"/>
              <a:t>Have been demonstrated as effective in applied research literature</a:t>
            </a:r>
          </a:p>
          <a:p>
            <a:pPr>
              <a:defRPr/>
            </a:pPr>
            <a:r>
              <a:rPr lang="en-US" altLang="en-US" sz="3200" smtClean="0"/>
              <a:t>Can be successfully implemented in educational settings</a:t>
            </a:r>
          </a:p>
          <a:p>
            <a:pPr algn="r">
              <a:buFontTx/>
              <a:buNone/>
              <a:defRPr/>
            </a:pPr>
            <a:r>
              <a:rPr lang="en-US" altLang="en-US" smtClean="0"/>
              <a:t>(Odom, Colett-Klingenberg, Rogers, &amp; Hatton, 2010)</a:t>
            </a:r>
          </a:p>
          <a:p>
            <a:pPr>
              <a:defRPr/>
            </a:pPr>
            <a:endParaRPr lang="en-US" altLang="en-US" sz="3200" smtClean="0"/>
          </a:p>
          <a:p>
            <a:pPr>
              <a:defRPr/>
            </a:pPr>
            <a:endParaRPr lang="en-US" altLang="en-US" sz="3200" smtClean="0"/>
          </a:p>
        </p:txBody>
      </p:sp>
    </p:spTree>
    <p:extLst>
      <p:ext uri="{BB962C8B-B14F-4D97-AF65-F5344CB8AC3E}">
        <p14:creationId xmlns:p14="http://schemas.microsoft.com/office/powerpoint/2010/main" val="294657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title" idx="4294967295"/>
          </p:nvPr>
        </p:nvSpPr>
        <p:spPr/>
        <p:txBody>
          <a:bodyPr/>
          <a:lstStyle/>
          <a:p>
            <a:pPr eaLnBrk="1" hangingPunct="1"/>
            <a:r>
              <a:rPr lang="en-US" altLang="en-US" sz="3600" smtClean="0"/>
              <a:t>Example: Step-by-Step Directions</a:t>
            </a:r>
          </a:p>
        </p:txBody>
      </p:sp>
      <p:pic>
        <p:nvPicPr>
          <p:cNvPr id="35843"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3400" y="1600200"/>
            <a:ext cx="8077200" cy="4470400"/>
          </a:xfrm>
        </p:spPr>
      </p:pic>
    </p:spTree>
    <p:extLst>
      <p:ext uri="{BB962C8B-B14F-4D97-AF65-F5344CB8AC3E}">
        <p14:creationId xmlns:p14="http://schemas.microsoft.com/office/powerpoint/2010/main" val="143260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idx="4294967295"/>
          </p:nvPr>
        </p:nvSpPr>
        <p:spPr>
          <a:xfrm>
            <a:off x="457200" y="274638"/>
            <a:ext cx="7924800" cy="715962"/>
          </a:xfrm>
        </p:spPr>
        <p:txBody>
          <a:bodyPr/>
          <a:lstStyle/>
          <a:p>
            <a:pPr eaLnBrk="1" hangingPunct="1"/>
            <a:r>
              <a:rPr lang="en-US" altLang="en-US" sz="3600" smtClean="0"/>
              <a:t>Example: Implementation Checklist</a:t>
            </a:r>
          </a:p>
        </p:txBody>
      </p:sp>
      <p:graphicFrame>
        <p:nvGraphicFramePr>
          <p:cNvPr id="4" name="Table 3"/>
          <p:cNvGraphicFramePr>
            <a:graphicFrameLocks noGrp="1"/>
          </p:cNvGraphicFramePr>
          <p:nvPr/>
        </p:nvGraphicFramePr>
        <p:xfrm>
          <a:off x="990600" y="1066800"/>
          <a:ext cx="6862762" cy="4560889"/>
        </p:xfrm>
        <a:graphic>
          <a:graphicData uri="http://schemas.openxmlformats.org/drawingml/2006/table">
            <a:tbl>
              <a:tblPr/>
              <a:tblGrid>
                <a:gridCol w="2453235"/>
                <a:gridCol w="1345322"/>
                <a:gridCol w="382494"/>
                <a:gridCol w="90721"/>
                <a:gridCol w="296026"/>
                <a:gridCol w="382494"/>
                <a:gridCol w="382494"/>
                <a:gridCol w="382494"/>
                <a:gridCol w="382494"/>
                <a:gridCol w="382494"/>
                <a:gridCol w="382494"/>
              </a:tblGrid>
              <a:tr h="157753">
                <a:tc rowSpan="3">
                  <a:txBody>
                    <a:bodyPr/>
                    <a:lstStyle/>
                    <a:p>
                      <a:pPr marL="0" marR="0">
                        <a:spcBef>
                          <a:spcPts val="0"/>
                        </a:spcBef>
                        <a:spcAft>
                          <a:spcPts val="0"/>
                        </a:spcAft>
                      </a:pPr>
                      <a:endParaRPr lang="en-US" sz="1100" dirty="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Arial"/>
                          <a:ea typeface="Times New Roman"/>
                        </a:rPr>
                        <a:t>Observation</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900" b="1">
                          <a:latin typeface="Arial"/>
                          <a:ea typeface="Times New Roman"/>
                        </a:rPr>
                        <a:t>1</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1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Arial"/>
                          <a:ea typeface="Times New Roman"/>
                        </a:rPr>
                        <a:t>2</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Arial"/>
                          <a:ea typeface="Times New Roman"/>
                        </a:rPr>
                        <a:t>3</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Arial"/>
                          <a:ea typeface="Times New Roman"/>
                        </a:rPr>
                        <a:t>4</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Arial"/>
                          <a:ea typeface="Times New Roman"/>
                        </a:rPr>
                        <a:t>5</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Arial"/>
                          <a:ea typeface="Times New Roman"/>
                        </a:rPr>
                        <a:t>6</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Arial"/>
                          <a:ea typeface="Times New Roman"/>
                        </a:rPr>
                        <a:t>7</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Arial"/>
                          <a:ea typeface="Times New Roman"/>
                        </a:rPr>
                        <a:t>8</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vMerge="1">
                  <a:txBody>
                    <a:bodyPr/>
                    <a:lstStyle/>
                    <a:p>
                      <a:endParaRPr lang="en-US"/>
                    </a:p>
                  </a:txBody>
                  <a:tcPr/>
                </a:tc>
                <a:tc>
                  <a:txBody>
                    <a:bodyPr/>
                    <a:lstStyle/>
                    <a:p>
                      <a:pPr marL="0" marR="0" algn="ctr">
                        <a:spcBef>
                          <a:spcPts val="0"/>
                        </a:spcBef>
                        <a:spcAft>
                          <a:spcPts val="0"/>
                        </a:spcAft>
                      </a:pPr>
                      <a:r>
                        <a:rPr lang="en-US" sz="900" b="1">
                          <a:latin typeface="Arial"/>
                          <a:ea typeface="Times New Roman"/>
                        </a:rPr>
                        <a:t>Date</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700" dirty="0" smtClean="0">
                          <a:latin typeface="Arial" pitchFamily="34" charset="0"/>
                          <a:ea typeface="Times New Roman"/>
                          <a:cs typeface="Arial" pitchFamily="34" charset="0"/>
                        </a:rPr>
                        <a:t>6/14/11</a:t>
                      </a:r>
                      <a:endParaRPr lang="en-US" sz="700" dirty="0">
                        <a:latin typeface="Arial" pitchFamily="34" charset="0"/>
                        <a:ea typeface="Times New Roman"/>
                        <a:cs typeface="Arial" pitchFamily="34" charset="0"/>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1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vMerge="1">
                  <a:txBody>
                    <a:bodyPr/>
                    <a:lstStyle/>
                    <a:p>
                      <a:endParaRPr lang="en-US"/>
                    </a:p>
                  </a:txBody>
                  <a:tcPr/>
                </a:tc>
                <a:tc>
                  <a:txBody>
                    <a:bodyPr/>
                    <a:lstStyle/>
                    <a:p>
                      <a:pPr marL="0" marR="0" algn="ctr">
                        <a:spcBef>
                          <a:spcPts val="0"/>
                        </a:spcBef>
                        <a:spcAft>
                          <a:spcPts val="0"/>
                        </a:spcAft>
                      </a:pPr>
                      <a:r>
                        <a:rPr lang="en-US" sz="900" b="1" dirty="0">
                          <a:latin typeface="Arial"/>
                          <a:ea typeface="Times New Roman"/>
                        </a:rPr>
                        <a:t>Observer’s Initials</a:t>
                      </a:r>
                      <a:endParaRPr lang="en-US" sz="1100" dirty="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700" dirty="0" smtClean="0">
                          <a:latin typeface="Arial" pitchFamily="34" charset="0"/>
                          <a:ea typeface="Times New Roman"/>
                          <a:cs typeface="Arial" pitchFamily="34" charset="0"/>
                        </a:rPr>
                        <a:t>AC</a:t>
                      </a:r>
                      <a:endParaRPr lang="en-US" sz="700" dirty="0">
                        <a:latin typeface="Arial" pitchFamily="34" charset="0"/>
                        <a:ea typeface="Times New Roman"/>
                        <a:cs typeface="Arial" pitchFamily="34" charset="0"/>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1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320">
                <a:tc gridSpan="11">
                  <a:txBody>
                    <a:bodyPr/>
                    <a:lstStyle/>
                    <a:p>
                      <a:pPr marL="0" marR="0" algn="ctr">
                        <a:spcBef>
                          <a:spcPts val="0"/>
                        </a:spcBef>
                        <a:spcAft>
                          <a:spcPts val="0"/>
                        </a:spcAft>
                      </a:pPr>
                      <a:r>
                        <a:rPr lang="en-US" sz="1100" b="1" i="1">
                          <a:solidFill>
                            <a:srgbClr val="FFFFFF"/>
                          </a:solidFill>
                          <a:latin typeface="Arial"/>
                          <a:ea typeface="Times New Roman"/>
                        </a:rPr>
                        <a:t>Planning (Steps 1 – 5)</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3737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641">
                <a:tc gridSpan="2">
                  <a:txBody>
                    <a:bodyPr/>
                    <a:lstStyle/>
                    <a:p>
                      <a:pPr marL="0" marR="0">
                        <a:spcBef>
                          <a:spcPts val="0"/>
                        </a:spcBef>
                        <a:spcAft>
                          <a:spcPts val="0"/>
                        </a:spcAft>
                      </a:pPr>
                      <a:r>
                        <a:rPr lang="en-US" sz="1100" b="1">
                          <a:latin typeface="Arial"/>
                          <a:ea typeface="Times New Roman"/>
                        </a:rPr>
                        <a:t>Step 1.  Identifying and Setting Up the</a:t>
                      </a:r>
                      <a:endParaRPr lang="en-US" sz="1100">
                        <a:latin typeface="Times New Roman"/>
                        <a:ea typeface="Times New Roman"/>
                      </a:endParaRPr>
                    </a:p>
                    <a:p>
                      <a:pPr marL="0" marR="0">
                        <a:spcBef>
                          <a:spcPts val="0"/>
                        </a:spcBef>
                        <a:spcAft>
                          <a:spcPts val="0"/>
                        </a:spcAft>
                      </a:pPr>
                      <a:r>
                        <a:rPr lang="en-US" sz="1100" b="1">
                          <a:latin typeface="Arial"/>
                          <a:ea typeface="Times New Roman"/>
                        </a:rPr>
                        <a:t>              Device</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9">
                  <a:txBody>
                    <a:bodyPr/>
                    <a:lstStyle/>
                    <a:p>
                      <a:pPr marL="0" marR="0" algn="ctr">
                        <a:spcBef>
                          <a:spcPts val="0"/>
                        </a:spcBef>
                        <a:spcAft>
                          <a:spcPts val="0"/>
                        </a:spcAft>
                      </a:pPr>
                      <a:r>
                        <a:rPr lang="en-US" sz="1100" b="1">
                          <a:latin typeface="Arial"/>
                          <a:ea typeface="Times New Roman"/>
                        </a:rPr>
                        <a:t>Score**</a:t>
                      </a:r>
                      <a:endParaRPr lang="en-US" sz="1100">
                        <a:latin typeface="Times New Roman"/>
                        <a:ea typeface="Times New Roman"/>
                      </a:endParaRPr>
                    </a:p>
                  </a:txBody>
                  <a:tcPr marL="65319" marR="65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16628">
                <a:tc gridSpan="2">
                  <a:txBody>
                    <a:bodyPr/>
                    <a:lstStyle/>
                    <a:p>
                      <a:pPr marL="342900" marR="0" lvl="0" indent="-342900">
                        <a:spcBef>
                          <a:spcPts val="0"/>
                        </a:spcBef>
                        <a:spcAft>
                          <a:spcPts val="600"/>
                        </a:spcAft>
                        <a:buFont typeface="+mj-lt"/>
                        <a:buAutoNum type="arabicPeriod"/>
                      </a:pPr>
                      <a:r>
                        <a:rPr lang="en-US" sz="1000">
                          <a:latin typeface="Arial"/>
                          <a:ea typeface="Times New Roman"/>
                        </a:rPr>
                        <a:t>Select an appropriate device, taking into account how the information is displayed, the learner’s present and potential abilities (e.g., attention span, experience with symbols, ability to establish joint attention), portability of the device, available training and technical assistance, and funding sources.</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000" b="1" dirty="0" smtClean="0">
                        <a:latin typeface="Arial"/>
                        <a:ea typeface="Times New Roman"/>
                      </a:endParaRPr>
                    </a:p>
                    <a:p>
                      <a:pPr marL="0" marR="0">
                        <a:spcBef>
                          <a:spcPts val="0"/>
                        </a:spcBef>
                        <a:spcAft>
                          <a:spcPts val="0"/>
                        </a:spcAft>
                      </a:pPr>
                      <a:endParaRPr lang="en-US" sz="1000" b="1" dirty="0" smtClean="0">
                        <a:latin typeface="Arial"/>
                        <a:ea typeface="Times New Roman"/>
                      </a:endParaRPr>
                    </a:p>
                    <a:p>
                      <a:pPr marL="0" marR="0">
                        <a:spcBef>
                          <a:spcPts val="0"/>
                        </a:spcBef>
                        <a:spcAft>
                          <a:spcPts val="0"/>
                        </a:spcAft>
                      </a:pPr>
                      <a:endParaRPr lang="en-US" sz="1000" b="1" dirty="0" smtClean="0">
                        <a:latin typeface="Arial"/>
                        <a:ea typeface="Times New Roman"/>
                      </a:endParaRPr>
                    </a:p>
                    <a:p>
                      <a:pPr marL="0" marR="0">
                        <a:spcBef>
                          <a:spcPts val="0"/>
                        </a:spcBef>
                        <a:spcAft>
                          <a:spcPts val="0"/>
                        </a:spcAft>
                      </a:pPr>
                      <a:r>
                        <a:rPr lang="en-US" sz="1000" b="1" dirty="0" smtClean="0">
                          <a:latin typeface="Arial"/>
                          <a:ea typeface="Times New Roman"/>
                        </a:rPr>
                        <a:t>2</a:t>
                      </a:r>
                      <a:endParaRPr lang="en-US" sz="1000" b="1" dirty="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880">
                <a:tc gridSpan="2">
                  <a:txBody>
                    <a:bodyPr/>
                    <a:lstStyle/>
                    <a:p>
                      <a:pPr marL="342900" marR="0" lvl="0" indent="-342900" algn="just">
                        <a:spcBef>
                          <a:spcPts val="0"/>
                        </a:spcBef>
                        <a:spcAft>
                          <a:spcPts val="600"/>
                        </a:spcAft>
                        <a:buFont typeface="+mj-lt"/>
                        <a:buAutoNum type="arabicPeriod"/>
                      </a:pPr>
                      <a:r>
                        <a:rPr lang="en-US" sz="1000">
                          <a:latin typeface="Arial"/>
                          <a:ea typeface="Times New Roman"/>
                        </a:rPr>
                        <a:t>Introduce the device to the learner by having a device with few symbols and/or buttons with nothing on them. </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en-US"/>
                    </a:p>
                  </a:txBody>
                  <a:tcPr/>
                </a:tc>
                <a:tc>
                  <a:txBody>
                    <a:bodyPr/>
                    <a:lstStyle/>
                    <a:p>
                      <a:pPr marL="0" marR="0">
                        <a:spcBef>
                          <a:spcPts val="0"/>
                        </a:spcBef>
                        <a:spcAft>
                          <a:spcPts val="0"/>
                        </a:spcAft>
                      </a:pPr>
                      <a:endParaRPr lang="en-US" sz="1000" b="1" dirty="0" smtClean="0">
                        <a:latin typeface="Arial"/>
                        <a:ea typeface="Times New Roman"/>
                      </a:endParaRPr>
                    </a:p>
                    <a:p>
                      <a:pPr marL="0" marR="0">
                        <a:spcBef>
                          <a:spcPts val="0"/>
                        </a:spcBef>
                        <a:spcAft>
                          <a:spcPts val="0"/>
                        </a:spcAft>
                      </a:pPr>
                      <a:r>
                        <a:rPr lang="en-US" sz="1000" b="1" dirty="0" smtClean="0">
                          <a:latin typeface="Arial"/>
                          <a:ea typeface="Times New Roman"/>
                        </a:rPr>
                        <a:t>2</a:t>
                      </a:r>
                      <a:endParaRPr lang="en-US" sz="1000" b="1" dirty="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2">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en-US"/>
                    </a:p>
                  </a:txBody>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367253">
                <a:tc gridSpan="2">
                  <a:txBody>
                    <a:bodyPr/>
                    <a:lstStyle/>
                    <a:p>
                      <a:pPr marL="342900" marR="0" lvl="0" indent="-342900" algn="just">
                        <a:spcBef>
                          <a:spcPts val="0"/>
                        </a:spcBef>
                        <a:spcAft>
                          <a:spcPts val="0"/>
                        </a:spcAft>
                        <a:buFont typeface="+mj-lt"/>
                        <a:buAutoNum type="arabicPeriod"/>
                      </a:pPr>
                      <a:r>
                        <a:rPr lang="en-US" sz="1000">
                          <a:latin typeface="Arial"/>
                          <a:ea typeface="Times New Roman"/>
                        </a:rPr>
                        <a:t>Include desirable and undesirable symbols to facilitate the learner’s ability to discriminate. </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000" b="1" dirty="0" smtClean="0">
                        <a:latin typeface="Arial"/>
                        <a:ea typeface="Times New Roman"/>
                      </a:endParaRPr>
                    </a:p>
                    <a:p>
                      <a:pPr marL="0" marR="0">
                        <a:spcBef>
                          <a:spcPts val="0"/>
                        </a:spcBef>
                        <a:spcAft>
                          <a:spcPts val="0"/>
                        </a:spcAft>
                      </a:pPr>
                      <a:r>
                        <a:rPr lang="en-US" sz="1000" b="1" dirty="0" smtClean="0">
                          <a:latin typeface="Arial"/>
                          <a:ea typeface="Times New Roman"/>
                        </a:rPr>
                        <a:t>0</a:t>
                      </a:r>
                      <a:endParaRPr lang="en-US" sz="1000" b="1" dirty="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641">
                <a:tc gridSpan="2">
                  <a:txBody>
                    <a:bodyPr/>
                    <a:lstStyle/>
                    <a:p>
                      <a:pPr marL="0" marR="0">
                        <a:spcBef>
                          <a:spcPts val="0"/>
                        </a:spcBef>
                        <a:spcAft>
                          <a:spcPts val="0"/>
                        </a:spcAft>
                      </a:pPr>
                      <a:r>
                        <a:rPr lang="en-US" sz="1100" b="1">
                          <a:latin typeface="Arial"/>
                          <a:ea typeface="Times New Roman"/>
                        </a:rPr>
                        <a:t>Step 2.  Introducing Direct Support</a:t>
                      </a:r>
                      <a:endParaRPr lang="en-US" sz="1100">
                        <a:latin typeface="Times New Roman"/>
                        <a:ea typeface="Times New Roman"/>
                      </a:endParaRPr>
                    </a:p>
                    <a:p>
                      <a:pPr marL="0" marR="0">
                        <a:spcBef>
                          <a:spcPts val="0"/>
                        </a:spcBef>
                        <a:spcAft>
                          <a:spcPts val="0"/>
                        </a:spcAft>
                      </a:pPr>
                      <a:r>
                        <a:rPr lang="en-US" sz="1100" b="1">
                          <a:latin typeface="Arial"/>
                          <a:ea typeface="Times New Roman"/>
                        </a:rPr>
                        <a:t>              Persons to the Device</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9">
                  <a:txBody>
                    <a:bodyPr/>
                    <a:lstStyle/>
                    <a:p>
                      <a:pPr marL="0" marR="0">
                        <a:spcBef>
                          <a:spcPts val="0"/>
                        </a:spcBef>
                        <a:spcAft>
                          <a:spcPts val="0"/>
                        </a:spcAft>
                      </a:pPr>
                      <a:endParaRPr lang="en-US" sz="1100" b="1" dirty="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7253">
                <a:tc gridSpan="2">
                  <a:txBody>
                    <a:bodyPr/>
                    <a:lstStyle/>
                    <a:p>
                      <a:pPr marL="342900" marR="0" lvl="0" indent="-342900">
                        <a:spcBef>
                          <a:spcPts val="0"/>
                        </a:spcBef>
                        <a:spcAft>
                          <a:spcPts val="600"/>
                        </a:spcAft>
                        <a:buFont typeface="+mj-lt"/>
                        <a:buAutoNum type="arabicPeriod"/>
                      </a:pPr>
                      <a:r>
                        <a:rPr lang="en-US" sz="1000">
                          <a:latin typeface="Arial"/>
                          <a:ea typeface="Times New Roman"/>
                        </a:rPr>
                        <a:t>Team members are identified and trained in how to program and use the device.</a:t>
                      </a:r>
                      <a:endParaRPr lang="en-US" sz="110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000" b="1" dirty="0" smtClean="0">
                        <a:latin typeface="Arial"/>
                        <a:ea typeface="Times New Roman"/>
                      </a:endParaRPr>
                    </a:p>
                    <a:p>
                      <a:pPr marL="0" marR="0">
                        <a:spcBef>
                          <a:spcPts val="0"/>
                        </a:spcBef>
                        <a:spcAft>
                          <a:spcPts val="0"/>
                        </a:spcAft>
                      </a:pPr>
                      <a:r>
                        <a:rPr lang="en-US" sz="1000" b="1" dirty="0" smtClean="0">
                          <a:latin typeface="Arial"/>
                          <a:ea typeface="Times New Roman"/>
                        </a:rPr>
                        <a:t>2</a:t>
                      </a:r>
                      <a:endParaRPr lang="en-US" sz="1000" b="1" dirty="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880">
                <a:tc gridSpan="2">
                  <a:txBody>
                    <a:bodyPr/>
                    <a:lstStyle/>
                    <a:p>
                      <a:pPr marL="342900" marR="0" lvl="0" indent="-342900">
                        <a:spcBef>
                          <a:spcPts val="0"/>
                        </a:spcBef>
                        <a:spcAft>
                          <a:spcPts val="0"/>
                        </a:spcAft>
                        <a:buFont typeface="+mj-lt"/>
                        <a:buAutoNum type="arabicPeriod"/>
                      </a:pPr>
                      <a:r>
                        <a:rPr lang="en-US" sz="1000" dirty="0">
                          <a:latin typeface="Arial"/>
                          <a:ea typeface="Times New Roman"/>
                        </a:rPr>
                        <a:t>One or two key members of the team are identified as primary contacts regarding its use.</a:t>
                      </a:r>
                      <a:endParaRPr lang="en-US" sz="1100" dirty="0">
                        <a:latin typeface="Times New Roman"/>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en-US"/>
                    </a:p>
                  </a:txBody>
                  <a:tcPr/>
                </a:tc>
                <a:tc>
                  <a:txBody>
                    <a:bodyPr/>
                    <a:lstStyle/>
                    <a:p>
                      <a:pPr marL="0" marR="0">
                        <a:spcBef>
                          <a:spcPts val="0"/>
                        </a:spcBef>
                        <a:spcAft>
                          <a:spcPts val="0"/>
                        </a:spcAft>
                      </a:pPr>
                      <a:endParaRPr lang="en-US" sz="1000" b="1" dirty="0" smtClean="0">
                        <a:latin typeface="Arial"/>
                        <a:ea typeface="Times New Roman"/>
                      </a:endParaRPr>
                    </a:p>
                    <a:p>
                      <a:pPr marL="0" marR="0">
                        <a:spcBef>
                          <a:spcPts val="0"/>
                        </a:spcBef>
                        <a:spcAft>
                          <a:spcPts val="0"/>
                        </a:spcAft>
                      </a:pPr>
                      <a:r>
                        <a:rPr lang="en-US" sz="1000" b="1" dirty="0" smtClean="0">
                          <a:latin typeface="Arial"/>
                          <a:ea typeface="Times New Roman"/>
                        </a:rPr>
                        <a:t>0</a:t>
                      </a:r>
                      <a:endParaRPr lang="en-US" sz="1000" b="1" dirty="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2">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en-US"/>
                    </a:p>
                  </a:txBody>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endParaRPr lang="en-US" sz="100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endParaRPr lang="en-US" sz="1000" dirty="0">
                        <a:latin typeface="Arial"/>
                        <a:ea typeface="Times New Roman"/>
                      </a:endParaRPr>
                    </a:p>
                  </a:txBody>
                  <a:tcPr marL="65319" marR="65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bl>
          </a:graphicData>
        </a:graphic>
      </p:graphicFrame>
      <p:sp>
        <p:nvSpPr>
          <p:cNvPr id="36984" name="Rectangle 5"/>
          <p:cNvSpPr>
            <a:spLocks noChangeArrowheads="1"/>
          </p:cNvSpPr>
          <p:nvPr/>
        </p:nvSpPr>
        <p:spPr bwMode="auto">
          <a:xfrm>
            <a:off x="990600" y="5691072"/>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5000"/>
              <a:buFont typeface="Rage Italic" pitchFamily="66" charset="0"/>
              <a:buChar char="0"/>
              <a:defRPr sz="2400">
                <a:solidFill>
                  <a:srgbClr val="404040"/>
                </a:solidFill>
                <a:latin typeface="Cambria" pitchFamily="18" charset="0"/>
              </a:defRPr>
            </a:lvl1pPr>
            <a:lvl2pPr marL="742950" indent="-285750">
              <a:spcBef>
                <a:spcPct val="20000"/>
              </a:spcBef>
              <a:buClr>
                <a:schemeClr val="accent1"/>
              </a:buClr>
              <a:buSzPct val="95000"/>
              <a:buFont typeface="Rage Italic" pitchFamily="66" charset="0"/>
              <a:buChar char="0"/>
              <a:defRPr sz="2200">
                <a:solidFill>
                  <a:srgbClr val="404040"/>
                </a:solidFill>
                <a:latin typeface="Cambria" pitchFamily="18" charset="0"/>
              </a:defRPr>
            </a:lvl2pPr>
            <a:lvl3pPr marL="1143000" indent="-228600">
              <a:spcBef>
                <a:spcPct val="20000"/>
              </a:spcBef>
              <a:buClr>
                <a:schemeClr val="accent1"/>
              </a:buClr>
              <a:buSzPct val="95000"/>
              <a:buFont typeface="Rage Italic" pitchFamily="66" charset="0"/>
              <a:buChar char="0"/>
              <a:defRPr sz="2000">
                <a:solidFill>
                  <a:srgbClr val="404040"/>
                </a:solidFill>
                <a:latin typeface="Cambria" pitchFamily="18" charset="0"/>
              </a:defRPr>
            </a:lvl3pPr>
            <a:lvl4pPr marL="1600200" indent="-228600">
              <a:spcBef>
                <a:spcPct val="20000"/>
              </a:spcBef>
              <a:buClr>
                <a:schemeClr val="accent1"/>
              </a:buClr>
              <a:buSzPct val="95000"/>
              <a:buFont typeface="Rage Italic" pitchFamily="66" charset="0"/>
              <a:buChar char="0"/>
              <a:defRPr sz="1600">
                <a:solidFill>
                  <a:srgbClr val="404040"/>
                </a:solidFill>
                <a:latin typeface="Cambria" pitchFamily="18" charset="0"/>
              </a:defRPr>
            </a:lvl4pPr>
            <a:lvl5pPr marL="2057400" indent="-228600">
              <a:spcBef>
                <a:spcPct val="20000"/>
              </a:spcBef>
              <a:buClr>
                <a:schemeClr val="accent1"/>
              </a:buClr>
              <a:buSzPct val="95000"/>
              <a:buFont typeface="Rage Italic" pitchFamily="66" charset="0"/>
              <a:buChar char="0"/>
              <a:defRPr sz="1400">
                <a:solidFill>
                  <a:srgbClr val="404040"/>
                </a:solidFill>
                <a:latin typeface="Cambria" pitchFamily="18" charset="0"/>
              </a:defRPr>
            </a:lvl5pPr>
            <a:lvl6pPr marL="2514600" indent="-228600" eaLnBrk="0" fontAlgn="base" hangingPunct="0">
              <a:spcBef>
                <a:spcPct val="20000"/>
              </a:spcBef>
              <a:spcAft>
                <a:spcPct val="0"/>
              </a:spcAft>
              <a:buClr>
                <a:schemeClr val="accent1"/>
              </a:buClr>
              <a:buSzPct val="95000"/>
              <a:buFont typeface="Rage Italic" pitchFamily="66" charset="0"/>
              <a:buChar char="0"/>
              <a:defRPr sz="1400">
                <a:solidFill>
                  <a:srgbClr val="404040"/>
                </a:solidFill>
                <a:latin typeface="Cambria" pitchFamily="18" charset="0"/>
              </a:defRPr>
            </a:lvl6pPr>
            <a:lvl7pPr marL="2971800" indent="-228600" eaLnBrk="0" fontAlgn="base" hangingPunct="0">
              <a:spcBef>
                <a:spcPct val="20000"/>
              </a:spcBef>
              <a:spcAft>
                <a:spcPct val="0"/>
              </a:spcAft>
              <a:buClr>
                <a:schemeClr val="accent1"/>
              </a:buClr>
              <a:buSzPct val="95000"/>
              <a:buFont typeface="Rage Italic" pitchFamily="66" charset="0"/>
              <a:buChar char="0"/>
              <a:defRPr sz="1400">
                <a:solidFill>
                  <a:srgbClr val="404040"/>
                </a:solidFill>
                <a:latin typeface="Cambria" pitchFamily="18" charset="0"/>
              </a:defRPr>
            </a:lvl7pPr>
            <a:lvl8pPr marL="3429000" indent="-228600" eaLnBrk="0" fontAlgn="base" hangingPunct="0">
              <a:spcBef>
                <a:spcPct val="20000"/>
              </a:spcBef>
              <a:spcAft>
                <a:spcPct val="0"/>
              </a:spcAft>
              <a:buClr>
                <a:schemeClr val="accent1"/>
              </a:buClr>
              <a:buSzPct val="95000"/>
              <a:buFont typeface="Rage Italic" pitchFamily="66" charset="0"/>
              <a:buChar char="0"/>
              <a:defRPr sz="1400">
                <a:solidFill>
                  <a:srgbClr val="404040"/>
                </a:solidFill>
                <a:latin typeface="Cambria" pitchFamily="18" charset="0"/>
              </a:defRPr>
            </a:lvl8pPr>
            <a:lvl9pPr marL="3886200" indent="-228600" eaLnBrk="0" fontAlgn="base" hangingPunct="0">
              <a:spcBef>
                <a:spcPct val="20000"/>
              </a:spcBef>
              <a:spcAft>
                <a:spcPct val="0"/>
              </a:spcAft>
              <a:buClr>
                <a:schemeClr val="accent1"/>
              </a:buClr>
              <a:buSzPct val="95000"/>
              <a:buFont typeface="Rage Italic" pitchFamily="66" charset="0"/>
              <a:buChar char="0"/>
              <a:defRPr sz="1400">
                <a:solidFill>
                  <a:srgbClr val="404040"/>
                </a:solidFill>
                <a:latin typeface="Cambria" pitchFamily="18" charset="0"/>
              </a:defRPr>
            </a:lvl9pPr>
          </a:lstStyle>
          <a:p>
            <a:pPr eaLnBrk="1" hangingPunct="1">
              <a:spcBef>
                <a:spcPct val="0"/>
              </a:spcBef>
              <a:buClrTx/>
              <a:buSzTx/>
              <a:buFontTx/>
              <a:buNone/>
            </a:pPr>
            <a:r>
              <a:rPr lang="en-US" altLang="en-US" sz="1200" dirty="0">
                <a:solidFill>
                  <a:schemeClr val="tx1"/>
                </a:solidFill>
                <a:latin typeface="Arial" pitchFamily="34" charset="0"/>
              </a:rPr>
              <a:t>**</a:t>
            </a:r>
            <a:r>
              <a:rPr lang="en-US" altLang="en-US" sz="1200" i="1" dirty="0">
                <a:solidFill>
                  <a:schemeClr val="tx1"/>
                </a:solidFill>
                <a:latin typeface="Arial" pitchFamily="34" charset="0"/>
              </a:rPr>
              <a:t>Scoring Key:  2 = implemented; 1 = partially implemented; 0 = did not implement; NA = not applicable</a:t>
            </a:r>
            <a:r>
              <a:rPr lang="en-US" altLang="en-US" sz="1200" dirty="0">
                <a:solidFill>
                  <a:schemeClr val="tx1"/>
                </a:solidFill>
                <a:latin typeface="Arial" pitchFamily="34" charset="0"/>
              </a:rPr>
              <a:t> </a:t>
            </a:r>
          </a:p>
        </p:txBody>
      </p:sp>
    </p:spTree>
    <p:extLst>
      <p:ext uri="{BB962C8B-B14F-4D97-AF65-F5344CB8AC3E}">
        <p14:creationId xmlns:p14="http://schemas.microsoft.com/office/powerpoint/2010/main" val="2880083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762000"/>
            <a:ext cx="2895600" cy="1143000"/>
          </a:xfrm>
        </p:spPr>
        <p:txBody>
          <a:bodyPr>
            <a:normAutofit fontScale="90000"/>
          </a:bodyPr>
          <a:lstStyle/>
          <a:p>
            <a:r>
              <a:rPr lang="en-US" dirty="0" smtClean="0"/>
              <a:t>EBP Literature Review</a:t>
            </a:r>
            <a:endParaRPr lang="en-US" dirty="0"/>
          </a:p>
        </p:txBody>
      </p:sp>
      <p:pic>
        <p:nvPicPr>
          <p:cNvPr id="4" name="Picture 3"/>
          <p:cNvPicPr>
            <a:picLocks noChangeAspect="1"/>
          </p:cNvPicPr>
          <p:nvPr/>
        </p:nvPicPr>
        <p:blipFill rotWithShape="1">
          <a:blip r:embed="rId2"/>
          <a:srcRect l="30953" t="15714" r="31428" b="6570"/>
          <a:stretch/>
        </p:blipFill>
        <p:spPr>
          <a:xfrm>
            <a:off x="228600" y="212202"/>
            <a:ext cx="5029200" cy="649339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Autism Internet Modules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a:t>http://www.autisminternetmodules.org/</a:t>
            </a:r>
          </a:p>
        </p:txBody>
      </p:sp>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285" t="13217" r="18190" b="21133"/>
          <a:stretch/>
        </p:blipFill>
        <p:spPr bwMode="auto">
          <a:xfrm>
            <a:off x="1447800" y="1676401"/>
            <a:ext cx="6705600" cy="4986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9124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C:\Users\kucharcz\AppData\Local\Microsoft\Windows\Temporary Internet Files\Content.IE5\4NO7Z7P4\MP9004485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itle 1"/>
          <p:cNvSpPr>
            <a:spLocks noGrp="1"/>
          </p:cNvSpPr>
          <p:nvPr>
            <p:ph type="title"/>
          </p:nvPr>
        </p:nvSpPr>
        <p:spPr>
          <a:xfrm>
            <a:off x="2743200" y="436563"/>
            <a:ext cx="5849938" cy="1443037"/>
          </a:xfrm>
        </p:spPr>
        <p:txBody>
          <a:bodyPr/>
          <a:lstStyle/>
          <a:p>
            <a:pPr eaLnBrk="1" hangingPunct="1"/>
            <a:r>
              <a:rPr lang="en-US" altLang="en-US" sz="5400" b="1" smtClean="0"/>
              <a:t>Action Plan</a:t>
            </a:r>
          </a:p>
        </p:txBody>
      </p:sp>
      <p:sp>
        <p:nvSpPr>
          <p:cNvPr id="67588" name="Content Placeholder 1"/>
          <p:cNvSpPr>
            <a:spLocks noGrp="1"/>
          </p:cNvSpPr>
          <p:nvPr>
            <p:ph idx="1"/>
          </p:nvPr>
        </p:nvSpPr>
        <p:spPr/>
        <p:txBody>
          <a:bodyPr/>
          <a:lstStyle/>
          <a:p>
            <a:pPr marL="0" indent="0">
              <a:buFont typeface="Rage Italic" pitchFamily="66" charset="0"/>
              <a:buNone/>
              <a:defRPr/>
            </a:pPr>
            <a:r>
              <a:rPr lang="en-US" altLang="en-US" sz="4800" b="1" smtClean="0"/>
              <a:t>What will I do tomorrow:</a:t>
            </a:r>
          </a:p>
          <a:p>
            <a:pPr marL="0" indent="0">
              <a:buFont typeface="Rage Italic" pitchFamily="66" charset="0"/>
              <a:buNone/>
              <a:defRPr/>
            </a:pPr>
            <a:r>
              <a:rPr lang="en-US" altLang="en-US" sz="4800" b="1" smtClean="0"/>
              <a:t>1.</a:t>
            </a:r>
          </a:p>
          <a:p>
            <a:pPr marL="0" indent="0">
              <a:buFont typeface="Rage Italic" pitchFamily="66" charset="0"/>
              <a:buNone/>
              <a:defRPr/>
            </a:pPr>
            <a:r>
              <a:rPr lang="en-US" altLang="en-US" sz="4800" b="1" smtClean="0"/>
              <a:t>2. </a:t>
            </a:r>
          </a:p>
          <a:p>
            <a:pPr marL="0" indent="0">
              <a:buFont typeface="Rage Italic" pitchFamily="66" charset="0"/>
              <a:buNone/>
              <a:defRPr/>
            </a:pPr>
            <a:r>
              <a:rPr lang="en-US" altLang="en-US" sz="4800" b="1" smtClean="0"/>
              <a:t>3.</a:t>
            </a:r>
          </a:p>
          <a:p>
            <a:pPr marL="0" indent="0">
              <a:buFont typeface="Rage Italic" pitchFamily="66" charset="0"/>
              <a:buNone/>
              <a:defRPr/>
            </a:pPr>
            <a:endParaRPr lang="en-US" altLang="en-US" sz="4800" b="1" smtClean="0"/>
          </a:p>
        </p:txBody>
      </p:sp>
    </p:spTree>
    <p:extLst>
      <p:ext uri="{BB962C8B-B14F-4D97-AF65-F5344CB8AC3E}">
        <p14:creationId xmlns:p14="http://schemas.microsoft.com/office/powerpoint/2010/main" val="2684586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en.hdyo.org/assets/ask-question-2-ce96e3e01c85a38a0d39c61cfae6d4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96180"/>
            <a:ext cx="5334000" cy="5334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143000"/>
          </a:xfrm>
        </p:spPr>
        <p:txBody>
          <a:bodyPr>
            <a:normAutofit fontScale="90000"/>
          </a:bodyPr>
          <a:lstStyle/>
          <a:p>
            <a:pPr>
              <a:defRPr/>
            </a:pPr>
            <a:r>
              <a:rPr lang="en-US" b="1" dirty="0" smtClean="0"/>
              <a:t>Evidence – Based Practices</a:t>
            </a:r>
            <a:br>
              <a:rPr lang="en-US" b="1" dirty="0" smtClean="0"/>
            </a:br>
            <a:r>
              <a:rPr lang="en-US" dirty="0" smtClean="0"/>
              <a:t>(2014)</a:t>
            </a:r>
            <a:endParaRPr lang="en-US" b="1" dirty="0"/>
          </a:p>
        </p:txBody>
      </p:sp>
      <p:sp>
        <p:nvSpPr>
          <p:cNvPr id="3" name="Content Placeholder 2"/>
          <p:cNvSpPr>
            <a:spLocks noGrp="1"/>
          </p:cNvSpPr>
          <p:nvPr>
            <p:ph sz="half" idx="4294967295"/>
          </p:nvPr>
        </p:nvSpPr>
        <p:spPr>
          <a:xfrm>
            <a:off x="457200" y="1600200"/>
            <a:ext cx="4038600" cy="4525963"/>
          </a:xfrm>
        </p:spPr>
        <p:txBody>
          <a:bodyPr>
            <a:noAutofit/>
          </a:bodyPr>
          <a:lstStyle/>
          <a:p>
            <a:pPr marL="0" indent="0">
              <a:buFont typeface="Rage Italic" pitchFamily="66" charset="0"/>
              <a:buNone/>
              <a:defRPr/>
            </a:pPr>
            <a:r>
              <a:rPr lang="en-US" sz="1800" b="1" dirty="0">
                <a:solidFill>
                  <a:srgbClr val="FF0000"/>
                </a:solidFill>
                <a:latin typeface="Arial Narrow" pitchFamily="34" charset="0"/>
              </a:rPr>
              <a:t>Antecedent-based </a:t>
            </a:r>
            <a:r>
              <a:rPr lang="en-US" sz="1800" b="1" dirty="0" smtClean="0">
                <a:solidFill>
                  <a:srgbClr val="FF0000"/>
                </a:solidFill>
                <a:latin typeface="Arial Narrow" pitchFamily="34" charset="0"/>
              </a:rPr>
              <a:t>interventions</a:t>
            </a:r>
          </a:p>
          <a:p>
            <a:pPr marL="0" indent="0">
              <a:buFont typeface="Rage Italic" pitchFamily="66" charset="0"/>
              <a:buNone/>
              <a:defRPr/>
            </a:pPr>
            <a:r>
              <a:rPr lang="en-US" sz="1800" b="1" dirty="0" smtClean="0">
                <a:solidFill>
                  <a:schemeClr val="tx2"/>
                </a:solidFill>
                <a:latin typeface="Arial Narrow" pitchFamily="34" charset="0"/>
              </a:rPr>
              <a:t>Cognitive behavioral intervention*</a:t>
            </a:r>
          </a:p>
          <a:p>
            <a:pPr marL="0" indent="0">
              <a:buFont typeface="Rage Italic" pitchFamily="66" charset="0"/>
              <a:buNone/>
              <a:defRPr/>
            </a:pPr>
            <a:r>
              <a:rPr lang="en-US" sz="1800" b="1" dirty="0" smtClean="0">
                <a:solidFill>
                  <a:schemeClr val="tx2"/>
                </a:solidFill>
                <a:latin typeface="Arial Narrow" pitchFamily="34" charset="0"/>
              </a:rPr>
              <a:t>Differential reinforcement </a:t>
            </a:r>
          </a:p>
          <a:p>
            <a:pPr marL="0" indent="0">
              <a:buFont typeface="Rage Italic" pitchFamily="66" charset="0"/>
              <a:buNone/>
              <a:defRPr/>
            </a:pPr>
            <a:r>
              <a:rPr lang="en-US" sz="1800" b="1" dirty="0" smtClean="0">
                <a:solidFill>
                  <a:schemeClr val="tx2"/>
                </a:solidFill>
                <a:latin typeface="Arial Narrow" pitchFamily="34" charset="0"/>
              </a:rPr>
              <a:t>Discrete trial training</a:t>
            </a:r>
          </a:p>
          <a:p>
            <a:pPr marL="0" indent="0">
              <a:buFont typeface="Rage Italic" pitchFamily="66" charset="0"/>
              <a:buNone/>
              <a:defRPr/>
            </a:pPr>
            <a:r>
              <a:rPr lang="en-US" sz="1800" b="1" dirty="0" smtClean="0">
                <a:solidFill>
                  <a:schemeClr val="tx2"/>
                </a:solidFill>
                <a:latin typeface="Arial Narrow" pitchFamily="34" charset="0"/>
              </a:rPr>
              <a:t>Exercise</a:t>
            </a:r>
          </a:p>
          <a:p>
            <a:pPr marL="0" indent="0">
              <a:buFont typeface="Rage Italic" pitchFamily="66" charset="0"/>
              <a:buNone/>
              <a:defRPr/>
            </a:pPr>
            <a:r>
              <a:rPr lang="en-US" sz="1800" b="1" dirty="0" smtClean="0">
                <a:solidFill>
                  <a:schemeClr val="tx2"/>
                </a:solidFill>
                <a:latin typeface="Arial Narrow" pitchFamily="34" charset="0"/>
              </a:rPr>
              <a:t>Extinction</a:t>
            </a:r>
          </a:p>
          <a:p>
            <a:pPr marL="0" indent="0">
              <a:buFont typeface="Rage Italic" pitchFamily="66" charset="0"/>
              <a:buNone/>
              <a:defRPr/>
            </a:pPr>
            <a:r>
              <a:rPr lang="en-US" sz="1800" b="1" dirty="0" smtClean="0">
                <a:solidFill>
                  <a:schemeClr val="tx2"/>
                </a:solidFill>
                <a:latin typeface="Arial Narrow" pitchFamily="34" charset="0"/>
              </a:rPr>
              <a:t>Functional behavior assessment</a:t>
            </a:r>
          </a:p>
          <a:p>
            <a:pPr marL="0" indent="0">
              <a:buFont typeface="Rage Italic" pitchFamily="66" charset="0"/>
              <a:buNone/>
              <a:defRPr/>
            </a:pPr>
            <a:r>
              <a:rPr lang="en-US" sz="1800" b="1" dirty="0" smtClean="0">
                <a:solidFill>
                  <a:schemeClr val="tx2"/>
                </a:solidFill>
                <a:latin typeface="Arial Narrow" pitchFamily="34" charset="0"/>
              </a:rPr>
              <a:t>Functional communication training</a:t>
            </a:r>
          </a:p>
          <a:p>
            <a:pPr marL="0" indent="0">
              <a:buFont typeface="Rage Italic" pitchFamily="66" charset="0"/>
              <a:buNone/>
              <a:defRPr/>
            </a:pPr>
            <a:r>
              <a:rPr lang="en-US" sz="1800" b="1" dirty="0" smtClean="0">
                <a:solidFill>
                  <a:schemeClr val="tx2"/>
                </a:solidFill>
                <a:latin typeface="Arial Narrow" pitchFamily="34" charset="0"/>
              </a:rPr>
              <a:t>Modeling</a:t>
            </a:r>
          </a:p>
          <a:p>
            <a:pPr marL="0" indent="0">
              <a:buFont typeface="Rage Italic" pitchFamily="66" charset="0"/>
              <a:buNone/>
              <a:defRPr/>
            </a:pPr>
            <a:r>
              <a:rPr lang="en-US" sz="1800" b="1" dirty="0" smtClean="0">
                <a:solidFill>
                  <a:schemeClr val="tx2"/>
                </a:solidFill>
                <a:latin typeface="Arial Narrow" pitchFamily="34" charset="0"/>
              </a:rPr>
              <a:t>Naturalistic </a:t>
            </a:r>
            <a:r>
              <a:rPr lang="en-US" sz="1800" b="1" dirty="0">
                <a:solidFill>
                  <a:schemeClr val="tx2"/>
                </a:solidFill>
                <a:latin typeface="Arial Narrow" pitchFamily="34" charset="0"/>
              </a:rPr>
              <a:t>interventions</a:t>
            </a:r>
          </a:p>
          <a:p>
            <a:pPr marL="0" indent="0">
              <a:buFont typeface="Rage Italic" pitchFamily="66" charset="0"/>
              <a:buNone/>
              <a:defRPr/>
            </a:pPr>
            <a:r>
              <a:rPr lang="en-US" sz="1800" b="1" dirty="0">
                <a:solidFill>
                  <a:schemeClr val="tx2"/>
                </a:solidFill>
                <a:latin typeface="Arial Narrow" pitchFamily="34" charset="0"/>
              </a:rPr>
              <a:t>Parent-implemented intervention</a:t>
            </a:r>
          </a:p>
          <a:p>
            <a:pPr marL="0" indent="0">
              <a:buFont typeface="Rage Italic" pitchFamily="66" charset="0"/>
              <a:buNone/>
              <a:defRPr/>
            </a:pPr>
            <a:r>
              <a:rPr lang="en-US" sz="1800" b="1" dirty="0">
                <a:solidFill>
                  <a:schemeClr val="tx2"/>
                </a:solidFill>
                <a:latin typeface="Arial Narrow" pitchFamily="34" charset="0"/>
              </a:rPr>
              <a:t>Peer-mediated instruction/intervention</a:t>
            </a:r>
          </a:p>
          <a:p>
            <a:pPr marL="0" indent="0">
              <a:buFont typeface="Rage Italic" pitchFamily="66" charset="0"/>
              <a:buNone/>
              <a:defRPr/>
            </a:pPr>
            <a:r>
              <a:rPr lang="en-US" sz="1800" b="1" dirty="0">
                <a:solidFill>
                  <a:schemeClr val="tx2"/>
                </a:solidFill>
                <a:latin typeface="Arial Narrow" pitchFamily="34" charset="0"/>
              </a:rPr>
              <a:t>Picture Exchange Communication System</a:t>
            </a:r>
            <a:r>
              <a:rPr lang="en-US" sz="1800" b="1" dirty="0">
                <a:solidFill>
                  <a:schemeClr val="tx2"/>
                </a:solidFill>
                <a:latin typeface="Arial Narrow" pitchFamily="34" charset="0"/>
                <a:sym typeface="Symbol" pitchFamily="18" charset="2"/>
              </a:rPr>
              <a:t></a:t>
            </a:r>
            <a:endParaRPr lang="en-US" sz="1800" b="1" dirty="0">
              <a:solidFill>
                <a:schemeClr val="tx2"/>
              </a:solidFill>
              <a:latin typeface="Arial Narrow" pitchFamily="34" charset="0"/>
            </a:endParaRPr>
          </a:p>
          <a:p>
            <a:pPr marL="0" indent="0">
              <a:buFont typeface="Rage Italic" pitchFamily="66" charset="0"/>
              <a:buNone/>
              <a:defRPr/>
            </a:pPr>
            <a:endParaRPr lang="en-US" sz="1800" b="1" dirty="0">
              <a:solidFill>
                <a:schemeClr val="tx2"/>
              </a:solidFill>
            </a:endParaRPr>
          </a:p>
        </p:txBody>
      </p:sp>
      <p:sp>
        <p:nvSpPr>
          <p:cNvPr id="4" name="Content Placeholder 3"/>
          <p:cNvSpPr>
            <a:spLocks noGrp="1"/>
          </p:cNvSpPr>
          <p:nvPr>
            <p:ph sz="half" idx="4294967295"/>
          </p:nvPr>
        </p:nvSpPr>
        <p:spPr>
          <a:xfrm>
            <a:off x="4648200" y="1600200"/>
            <a:ext cx="4038600" cy="4525963"/>
          </a:xfrm>
        </p:spPr>
        <p:txBody>
          <a:bodyPr>
            <a:noAutofit/>
          </a:bodyPr>
          <a:lstStyle/>
          <a:p>
            <a:pPr marL="0" indent="0">
              <a:buFont typeface="Rage Italic" pitchFamily="66" charset="0"/>
              <a:buNone/>
              <a:defRPr/>
            </a:pPr>
            <a:r>
              <a:rPr lang="en-US" sz="1800" b="1" dirty="0">
                <a:solidFill>
                  <a:schemeClr val="tx2"/>
                </a:solidFill>
                <a:latin typeface="Arial Narrow" pitchFamily="34" charset="0"/>
              </a:rPr>
              <a:t>Pivotal response training</a:t>
            </a:r>
          </a:p>
          <a:p>
            <a:pPr marL="0" indent="0">
              <a:buFont typeface="Rage Italic" pitchFamily="66" charset="0"/>
              <a:buNone/>
              <a:defRPr/>
            </a:pPr>
            <a:r>
              <a:rPr lang="en-US" sz="1800" b="1" dirty="0">
                <a:solidFill>
                  <a:schemeClr val="tx2"/>
                </a:solidFill>
                <a:latin typeface="Arial Narrow" pitchFamily="34" charset="0"/>
              </a:rPr>
              <a:t>Prompting </a:t>
            </a:r>
          </a:p>
          <a:p>
            <a:pPr marL="0" indent="0">
              <a:buFont typeface="Rage Italic" pitchFamily="66" charset="0"/>
              <a:buNone/>
              <a:defRPr/>
            </a:pPr>
            <a:r>
              <a:rPr lang="en-US" sz="1800" b="1" dirty="0">
                <a:solidFill>
                  <a:schemeClr val="tx2"/>
                </a:solidFill>
                <a:latin typeface="Arial Narrow" pitchFamily="34" charset="0"/>
              </a:rPr>
              <a:t>Reinforcement		</a:t>
            </a:r>
          </a:p>
          <a:p>
            <a:pPr marL="0" indent="0">
              <a:buFont typeface="Rage Italic" pitchFamily="66" charset="0"/>
              <a:buNone/>
              <a:defRPr/>
            </a:pPr>
            <a:r>
              <a:rPr lang="en-US" sz="1800" b="1" dirty="0">
                <a:solidFill>
                  <a:schemeClr val="tx2"/>
                </a:solidFill>
                <a:latin typeface="Arial Narrow" pitchFamily="34" charset="0"/>
              </a:rPr>
              <a:t>Response </a:t>
            </a:r>
            <a:r>
              <a:rPr lang="en-US" sz="1800" b="1" dirty="0" smtClean="0">
                <a:solidFill>
                  <a:schemeClr val="tx2"/>
                </a:solidFill>
                <a:latin typeface="Arial Narrow" pitchFamily="34" charset="0"/>
              </a:rPr>
              <a:t>interruption/redirection</a:t>
            </a:r>
          </a:p>
          <a:p>
            <a:pPr marL="0" indent="0">
              <a:buFont typeface="Rage Italic" pitchFamily="66" charset="0"/>
              <a:buNone/>
              <a:defRPr/>
            </a:pPr>
            <a:r>
              <a:rPr lang="en-US" sz="1800" b="1" dirty="0" smtClean="0">
                <a:solidFill>
                  <a:schemeClr val="tx2"/>
                </a:solidFill>
                <a:latin typeface="Arial Narrow" pitchFamily="34" charset="0"/>
              </a:rPr>
              <a:t>Scripting</a:t>
            </a:r>
          </a:p>
          <a:p>
            <a:pPr marL="0" indent="0">
              <a:buFont typeface="Rage Italic" pitchFamily="66" charset="0"/>
              <a:buNone/>
              <a:defRPr/>
            </a:pPr>
            <a:r>
              <a:rPr lang="en-US" sz="1800" b="1" dirty="0">
                <a:solidFill>
                  <a:schemeClr val="tx2"/>
                </a:solidFill>
                <a:latin typeface="Arial Narrow" pitchFamily="34" charset="0"/>
              </a:rPr>
              <a:t>Self-management</a:t>
            </a:r>
          </a:p>
          <a:p>
            <a:pPr marL="0" indent="0">
              <a:buFont typeface="Rage Italic" pitchFamily="66" charset="0"/>
              <a:buNone/>
              <a:defRPr/>
            </a:pPr>
            <a:r>
              <a:rPr lang="en-US" sz="1800" b="1" dirty="0">
                <a:solidFill>
                  <a:schemeClr val="tx2"/>
                </a:solidFill>
                <a:latin typeface="Arial Narrow" pitchFamily="34" charset="0"/>
              </a:rPr>
              <a:t>Social narratives</a:t>
            </a:r>
          </a:p>
          <a:p>
            <a:pPr marL="0" indent="0">
              <a:buFont typeface="Rage Italic" pitchFamily="66" charset="0"/>
              <a:buNone/>
              <a:defRPr/>
            </a:pPr>
            <a:r>
              <a:rPr lang="en-US" sz="1800" b="1" dirty="0">
                <a:solidFill>
                  <a:schemeClr val="tx2"/>
                </a:solidFill>
                <a:latin typeface="Arial Narrow" pitchFamily="34" charset="0"/>
              </a:rPr>
              <a:t>Social skills training </a:t>
            </a:r>
            <a:endParaRPr lang="en-US" sz="1800" b="1" dirty="0" smtClean="0">
              <a:solidFill>
                <a:schemeClr val="tx2"/>
              </a:solidFill>
              <a:latin typeface="Arial Narrow" pitchFamily="34" charset="0"/>
            </a:endParaRPr>
          </a:p>
          <a:p>
            <a:pPr marL="0" indent="0">
              <a:buFont typeface="Rage Italic" pitchFamily="66" charset="0"/>
              <a:buNone/>
              <a:defRPr/>
            </a:pPr>
            <a:r>
              <a:rPr lang="en-US" sz="1800" b="1" dirty="0" smtClean="0">
                <a:solidFill>
                  <a:schemeClr val="tx2"/>
                </a:solidFill>
                <a:latin typeface="Arial Narrow" pitchFamily="34" charset="0"/>
              </a:rPr>
              <a:t>Structured play groups</a:t>
            </a:r>
          </a:p>
          <a:p>
            <a:pPr marL="0" indent="0">
              <a:buFont typeface="Rage Italic" pitchFamily="66" charset="0"/>
              <a:buNone/>
              <a:defRPr/>
            </a:pPr>
            <a:r>
              <a:rPr lang="en-US" sz="1800" b="1" dirty="0">
                <a:solidFill>
                  <a:schemeClr val="tx2"/>
                </a:solidFill>
                <a:latin typeface="Arial Narrow" pitchFamily="34" charset="0"/>
              </a:rPr>
              <a:t>Task </a:t>
            </a:r>
            <a:r>
              <a:rPr lang="en-US" sz="1800" b="1" dirty="0" smtClean="0">
                <a:solidFill>
                  <a:schemeClr val="tx2"/>
                </a:solidFill>
                <a:latin typeface="Arial Narrow" pitchFamily="34" charset="0"/>
              </a:rPr>
              <a:t>analysis</a:t>
            </a:r>
          </a:p>
          <a:p>
            <a:pPr marL="0" indent="0">
              <a:buFont typeface="Rage Italic" pitchFamily="66" charset="0"/>
              <a:buNone/>
              <a:defRPr/>
            </a:pPr>
            <a:r>
              <a:rPr lang="en-US" sz="1800" b="1" dirty="0" smtClean="0">
                <a:solidFill>
                  <a:schemeClr val="tx2"/>
                </a:solidFill>
                <a:latin typeface="Arial Narrow" pitchFamily="34" charset="0"/>
              </a:rPr>
              <a:t>Technology-aided intervention/instruction</a:t>
            </a:r>
          </a:p>
          <a:p>
            <a:pPr marL="0" indent="0">
              <a:buFont typeface="Rage Italic" pitchFamily="66" charset="0"/>
              <a:buNone/>
              <a:defRPr/>
            </a:pPr>
            <a:r>
              <a:rPr lang="en-US" sz="1800" b="1" dirty="0">
                <a:solidFill>
                  <a:schemeClr val="tx2"/>
                </a:solidFill>
                <a:latin typeface="Arial Narrow" pitchFamily="34" charset="0"/>
              </a:rPr>
              <a:t>Time delay	</a:t>
            </a:r>
          </a:p>
          <a:p>
            <a:pPr marL="0" indent="0">
              <a:buFont typeface="Rage Italic" pitchFamily="66" charset="0"/>
              <a:buNone/>
              <a:defRPr/>
            </a:pPr>
            <a:r>
              <a:rPr lang="en-US" sz="1800" b="1" dirty="0">
                <a:solidFill>
                  <a:schemeClr val="tx2"/>
                </a:solidFill>
                <a:latin typeface="Arial Narrow" pitchFamily="34" charset="0"/>
              </a:rPr>
              <a:t>Video modeling</a:t>
            </a:r>
          </a:p>
          <a:p>
            <a:pPr marL="0" indent="0">
              <a:buFont typeface="Rage Italic" pitchFamily="66" charset="0"/>
              <a:buNone/>
              <a:defRPr/>
            </a:pPr>
            <a:r>
              <a:rPr lang="en-US" sz="1800" b="1" dirty="0" smtClean="0">
                <a:solidFill>
                  <a:schemeClr val="tx2"/>
                </a:solidFill>
                <a:latin typeface="Arial Narrow" pitchFamily="34" charset="0"/>
              </a:rPr>
              <a:t>Visual </a:t>
            </a:r>
            <a:r>
              <a:rPr lang="en-US" sz="1800" b="1" dirty="0">
                <a:solidFill>
                  <a:schemeClr val="tx2"/>
                </a:solidFill>
                <a:latin typeface="Arial Narrow" pitchFamily="34" charset="0"/>
              </a:rPr>
              <a:t>supports</a:t>
            </a:r>
            <a:r>
              <a:rPr lang="en-US" sz="1800" b="1" dirty="0" smtClean="0">
                <a:solidFill>
                  <a:schemeClr val="tx2"/>
                </a:solidFill>
                <a:latin typeface="Arial Narrow" pitchFamily="34" charset="0"/>
              </a:rPr>
              <a:t> </a:t>
            </a:r>
            <a:endParaRPr lang="en-US" sz="1600" b="1" dirty="0" smtClean="0">
              <a:solidFill>
                <a:schemeClr val="tx2"/>
              </a:solidFill>
            </a:endParaRPr>
          </a:p>
        </p:txBody>
      </p:sp>
    </p:spTree>
    <p:extLst>
      <p:ext uri="{BB962C8B-B14F-4D97-AF65-F5344CB8AC3E}">
        <p14:creationId xmlns:p14="http://schemas.microsoft.com/office/powerpoint/2010/main" val="120367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All EBPs</a:t>
            </a:r>
            <a:endParaRPr lang="en-US" dirty="0"/>
          </a:p>
        </p:txBody>
      </p:sp>
      <p:graphicFrame>
        <p:nvGraphicFramePr>
          <p:cNvPr id="4" name="Diagram 3"/>
          <p:cNvGraphicFramePr/>
          <p:nvPr>
            <p:extLst>
              <p:ext uri="{D42A27DB-BD31-4B8C-83A1-F6EECF244321}">
                <p14:modId xmlns:p14="http://schemas.microsoft.com/office/powerpoint/2010/main" val="3119649589"/>
              </p:ext>
            </p:extLst>
          </p:nvPr>
        </p:nvGraphicFramePr>
        <p:xfrm>
          <a:off x="457200" y="1143000"/>
          <a:ext cx="8382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2371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i="1" dirty="0" smtClean="0"/>
              <a:t>Antecedent-Based Interventions</a:t>
            </a:r>
            <a:br>
              <a:rPr lang="en-US" i="1" dirty="0" smtClean="0"/>
            </a:br>
            <a:r>
              <a:rPr lang="en-US" i="1" dirty="0" smtClean="0"/>
              <a:t>(ABI)</a:t>
            </a:r>
            <a:endParaRPr lang="en-US" i="1" dirty="0"/>
          </a:p>
        </p:txBody>
      </p:sp>
      <p:sp>
        <p:nvSpPr>
          <p:cNvPr id="10" name="Subtitle 9"/>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86546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
            <a:ext cx="8229600" cy="1143000"/>
          </a:xfrm>
        </p:spPr>
        <p:txBody>
          <a:bodyPr>
            <a:normAutofit/>
          </a:bodyPr>
          <a:lstStyle/>
          <a:p>
            <a:r>
              <a:rPr lang="en-US" altLang="en-US" dirty="0" smtClean="0"/>
              <a:t>Who uses ABI?</a:t>
            </a:r>
          </a:p>
        </p:txBody>
      </p:sp>
      <p:pic>
        <p:nvPicPr>
          <p:cNvPr id="6146" name="Picture 2" descr="C:\Users\kucharcz\AppData\Local\Microsoft\Windows\Temporary Internet Files\Content.IE5\9RW07NYZ\MP9004311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23281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824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Definition of ABI</a:t>
            </a:r>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pPr>
              <a:defRPr/>
            </a:pPr>
            <a:r>
              <a:rPr lang="en-US" dirty="0" smtClean="0"/>
              <a:t>The goals of ABI are to</a:t>
            </a:r>
          </a:p>
          <a:p>
            <a:pPr lvl="1">
              <a:buClr>
                <a:schemeClr val="tx2">
                  <a:lumMod val="75000"/>
                </a:schemeClr>
              </a:buClr>
              <a:buFont typeface="Wingdings" panose="05000000000000000000" pitchFamily="2" charset="2"/>
              <a:buChar char="§"/>
              <a:defRPr/>
            </a:pPr>
            <a:r>
              <a:rPr lang="en-US" b="1" dirty="0" smtClean="0">
                <a:solidFill>
                  <a:schemeClr val="accent1">
                    <a:lumMod val="75000"/>
                  </a:schemeClr>
                </a:solidFill>
              </a:rPr>
              <a:t>Identify </a:t>
            </a:r>
            <a:r>
              <a:rPr lang="en-US" b="1" dirty="0">
                <a:solidFill>
                  <a:schemeClr val="accent1">
                    <a:lumMod val="75000"/>
                  </a:schemeClr>
                </a:solidFill>
              </a:rPr>
              <a:t>factors</a:t>
            </a:r>
            <a:r>
              <a:rPr lang="en-US" dirty="0">
                <a:solidFill>
                  <a:schemeClr val="accent1">
                    <a:lumMod val="75000"/>
                  </a:schemeClr>
                </a:solidFill>
              </a:rPr>
              <a:t> </a:t>
            </a:r>
            <a:r>
              <a:rPr lang="en-US" dirty="0"/>
              <a:t>that are reinforcing the interfering behavior </a:t>
            </a:r>
            <a:r>
              <a:rPr lang="en-US" dirty="0" smtClean="0"/>
              <a:t> </a:t>
            </a:r>
          </a:p>
          <a:p>
            <a:pPr lvl="1">
              <a:buClr>
                <a:schemeClr val="tx2">
                  <a:lumMod val="75000"/>
                </a:schemeClr>
              </a:buClr>
              <a:buFont typeface="Wingdings" panose="05000000000000000000" pitchFamily="2" charset="2"/>
              <a:buChar char="§"/>
              <a:defRPr/>
            </a:pPr>
            <a:r>
              <a:rPr lang="en-US" b="1" dirty="0" smtClean="0">
                <a:solidFill>
                  <a:schemeClr val="accent1">
                    <a:lumMod val="75000"/>
                  </a:schemeClr>
                </a:solidFill>
              </a:rPr>
              <a:t>Modify </a:t>
            </a:r>
            <a:r>
              <a:rPr lang="en-US" b="1" dirty="0">
                <a:solidFill>
                  <a:schemeClr val="accent1">
                    <a:lumMod val="75000"/>
                  </a:schemeClr>
                </a:solidFill>
              </a:rPr>
              <a:t>the environment </a:t>
            </a:r>
            <a:r>
              <a:rPr lang="en-US" dirty="0"/>
              <a:t>or activity so that the factor no longer elicits the interfering </a:t>
            </a:r>
            <a:r>
              <a:rPr lang="en-US" dirty="0" smtClean="0"/>
              <a:t>behavior</a:t>
            </a:r>
          </a:p>
          <a:p>
            <a:pPr>
              <a:defRPr/>
            </a:pPr>
            <a:r>
              <a:rPr lang="en-US" dirty="0" smtClean="0"/>
              <a:t>ABI is used </a:t>
            </a:r>
          </a:p>
          <a:p>
            <a:pPr lvl="1">
              <a:buClr>
                <a:schemeClr val="tx2">
                  <a:lumMod val="75000"/>
                </a:schemeClr>
              </a:buClr>
              <a:buFont typeface="Wingdings" panose="05000000000000000000" pitchFamily="2" charset="2"/>
              <a:buChar char="§"/>
              <a:defRPr/>
            </a:pPr>
            <a:r>
              <a:rPr lang="en-US" dirty="0" smtClean="0"/>
              <a:t>To </a:t>
            </a:r>
            <a:r>
              <a:rPr lang="en-US" b="1" dirty="0" smtClean="0">
                <a:solidFill>
                  <a:schemeClr val="accent1">
                    <a:lumMod val="75000"/>
                  </a:schemeClr>
                </a:solidFill>
              </a:rPr>
              <a:t>address </a:t>
            </a:r>
            <a:r>
              <a:rPr lang="en-US" b="1" dirty="0">
                <a:solidFill>
                  <a:schemeClr val="accent1">
                    <a:lumMod val="75000"/>
                  </a:schemeClr>
                </a:solidFill>
              </a:rPr>
              <a:t>both interfering and on-task behaviors</a:t>
            </a:r>
          </a:p>
          <a:p>
            <a:pPr lvl="1">
              <a:buClr>
                <a:schemeClr val="tx2">
                  <a:lumMod val="75000"/>
                </a:schemeClr>
              </a:buClr>
              <a:buFont typeface="Wingdings" panose="05000000000000000000" pitchFamily="2" charset="2"/>
              <a:buChar char="§"/>
              <a:defRPr/>
            </a:pPr>
            <a:r>
              <a:rPr lang="en-US" dirty="0" smtClean="0"/>
              <a:t>To decrease </a:t>
            </a:r>
            <a:r>
              <a:rPr lang="en-US" dirty="0"/>
              <a:t>repetitive, stereotypical, self-stimulatory, and self-injurious behaviors</a:t>
            </a:r>
          </a:p>
          <a:p>
            <a:pPr lvl="1">
              <a:buClr>
                <a:schemeClr val="tx2">
                  <a:lumMod val="75000"/>
                </a:schemeClr>
              </a:buClr>
              <a:buFont typeface="Wingdings" panose="05000000000000000000" pitchFamily="2" charset="2"/>
              <a:buChar char="§"/>
              <a:defRPr/>
            </a:pPr>
            <a:r>
              <a:rPr lang="en-US" b="1" dirty="0" smtClean="0">
                <a:solidFill>
                  <a:schemeClr val="accent1">
                    <a:lumMod val="75000"/>
                  </a:schemeClr>
                </a:solidFill>
              </a:rPr>
              <a:t>After a functional behavior assessment (FBA) </a:t>
            </a:r>
            <a:r>
              <a:rPr lang="en-US" dirty="0" smtClean="0"/>
              <a:t>has been conducted to identify the function of the interfering behavior</a:t>
            </a:r>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p:txBody>
      </p:sp>
    </p:spTree>
    <p:extLst>
      <p:ext uri="{BB962C8B-B14F-4D97-AF65-F5344CB8AC3E}">
        <p14:creationId xmlns:p14="http://schemas.microsoft.com/office/powerpoint/2010/main" val="3845703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Behaviors &amp; Skills Addressed</a:t>
            </a:r>
          </a:p>
        </p:txBody>
      </p:sp>
      <p:sp>
        <p:nvSpPr>
          <p:cNvPr id="20483" name="Content Placeholder 2"/>
          <p:cNvSpPr>
            <a:spLocks noGrp="1"/>
          </p:cNvSpPr>
          <p:nvPr>
            <p:ph idx="1"/>
          </p:nvPr>
        </p:nvSpPr>
        <p:spPr>
          <a:xfrm>
            <a:off x="457200" y="1600200"/>
            <a:ext cx="8229600" cy="4876800"/>
          </a:xfrm>
        </p:spPr>
        <p:txBody>
          <a:bodyPr/>
          <a:lstStyle/>
          <a:p>
            <a:pPr marL="514350" indent="-514350">
              <a:lnSpc>
                <a:spcPct val="150000"/>
              </a:lnSpc>
              <a:buFont typeface="+mj-lt"/>
              <a:buAutoNum type="alphaLcPeriod"/>
            </a:pPr>
            <a:r>
              <a:rPr lang="en-US" altLang="en-US" b="1" dirty="0" smtClean="0">
                <a:solidFill>
                  <a:schemeClr val="accent1">
                    <a:lumMod val="75000"/>
                  </a:schemeClr>
                </a:solidFill>
              </a:rPr>
              <a:t>Interfering behaviors </a:t>
            </a:r>
          </a:p>
          <a:p>
            <a:pPr lvl="1">
              <a:lnSpc>
                <a:spcPct val="150000"/>
              </a:lnSpc>
              <a:buClr>
                <a:schemeClr val="tx2">
                  <a:lumMod val="75000"/>
                </a:schemeClr>
              </a:buClr>
              <a:buFont typeface="Wingdings" panose="05000000000000000000" pitchFamily="2" charset="2"/>
              <a:buChar char="§"/>
            </a:pPr>
            <a:r>
              <a:rPr lang="en-US" altLang="en-US" dirty="0" smtClean="0"/>
              <a:t>(e.g., self-injurious, repetitive, and stereotypical behaviors)</a:t>
            </a:r>
            <a:endParaRPr lang="en-US" altLang="en-US" dirty="0"/>
          </a:p>
          <a:p>
            <a:pPr marL="514350" indent="-514350">
              <a:lnSpc>
                <a:spcPct val="150000"/>
              </a:lnSpc>
              <a:buFont typeface="+mj-lt"/>
              <a:buAutoNum type="alphaLcPeriod"/>
            </a:pPr>
            <a:r>
              <a:rPr lang="en-US" altLang="en-US" b="1" dirty="0">
                <a:solidFill>
                  <a:schemeClr val="accent1">
                    <a:lumMod val="75000"/>
                  </a:schemeClr>
                </a:solidFill>
              </a:rPr>
              <a:t>E</a:t>
            </a:r>
            <a:r>
              <a:rPr lang="en-US" altLang="en-US" b="1" dirty="0" smtClean="0">
                <a:solidFill>
                  <a:schemeClr val="accent1">
                    <a:lumMod val="75000"/>
                  </a:schemeClr>
                </a:solidFill>
              </a:rPr>
              <a:t>ngagement and on-task behaviors</a:t>
            </a:r>
          </a:p>
        </p:txBody>
      </p:sp>
    </p:spTree>
    <p:extLst>
      <p:ext uri="{BB962C8B-B14F-4D97-AF65-F5344CB8AC3E}">
        <p14:creationId xmlns:p14="http://schemas.microsoft.com/office/powerpoint/2010/main" val="3979900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6928</TotalTime>
  <Words>1455</Words>
  <Application>Microsoft Office PowerPoint</Application>
  <PresentationFormat>On-screen Show (4:3)</PresentationFormat>
  <Paragraphs>317</Paragraphs>
  <Slides>35</Slides>
  <Notes>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MS PGothic</vt:lpstr>
      <vt:lpstr>SimSun</vt:lpstr>
      <vt:lpstr>Arial</vt:lpstr>
      <vt:lpstr>Arial Narrow</vt:lpstr>
      <vt:lpstr>Calibri</vt:lpstr>
      <vt:lpstr>Lucida Handwriting</vt:lpstr>
      <vt:lpstr>Rage Italic</vt:lpstr>
      <vt:lpstr>Symbol</vt:lpstr>
      <vt:lpstr>Times New Roman</vt:lpstr>
      <vt:lpstr>Wingdings</vt:lpstr>
      <vt:lpstr>Office Theme</vt:lpstr>
      <vt:lpstr>Evidence Based Practice Training</vt:lpstr>
      <vt:lpstr>Objectives</vt:lpstr>
      <vt:lpstr>What are EBPs?</vt:lpstr>
      <vt:lpstr>Evidence – Based Practices (2014)</vt:lpstr>
      <vt:lpstr>For All EBPs</vt:lpstr>
      <vt:lpstr>Antecedent-Based Interventions (ABI)</vt:lpstr>
      <vt:lpstr>Who uses ABI?</vt:lpstr>
      <vt:lpstr>Definition of ABI</vt:lpstr>
      <vt:lpstr>Behaviors &amp; Skills Addressed</vt:lpstr>
      <vt:lpstr>Types of ABI</vt:lpstr>
      <vt:lpstr>ABI Steps for Implementation</vt:lpstr>
      <vt:lpstr>ABI Steps for Implementation</vt:lpstr>
      <vt:lpstr>ABI Steps for Implementation</vt:lpstr>
      <vt:lpstr>ABI Steps for Implementation</vt:lpstr>
      <vt:lpstr>ABI Steps for Implementation</vt:lpstr>
      <vt:lpstr>ABI Steps for Implementation</vt:lpstr>
      <vt:lpstr>ABI Steps for Implementation</vt:lpstr>
      <vt:lpstr>ABI Fidelity Checklist</vt:lpstr>
      <vt:lpstr>Video Example</vt:lpstr>
      <vt:lpstr>What did you notice? </vt:lpstr>
      <vt:lpstr>Collecting Data Frequency</vt:lpstr>
      <vt:lpstr>Collecting Data Duration</vt:lpstr>
      <vt:lpstr>Collecting Data Preference Assessment</vt:lpstr>
      <vt:lpstr>Common Problems and Solutions</vt:lpstr>
      <vt:lpstr>CAUTION!</vt:lpstr>
      <vt:lpstr>The Key to Effective ABI</vt:lpstr>
      <vt:lpstr>To Learn More…</vt:lpstr>
      <vt:lpstr>Evidence-based Practice Resources</vt:lpstr>
      <vt:lpstr>EBP Case Studies for High School</vt:lpstr>
      <vt:lpstr>Example: Step-by-Step Directions</vt:lpstr>
      <vt:lpstr>Example: Implementation Checklist</vt:lpstr>
      <vt:lpstr>EBP Literature Review</vt:lpstr>
      <vt:lpstr>Autism Internet Modules</vt:lpstr>
      <vt:lpstr>Action Plan</vt:lpstr>
      <vt:lpstr>Questions</vt:lpstr>
    </vt:vector>
  </TitlesOfParts>
  <Company>FPG Child Development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Kucharczyk</dc:creator>
  <cp:lastModifiedBy>Kucharczyk, Suzanne</cp:lastModifiedBy>
  <cp:revision>116</cp:revision>
  <cp:lastPrinted>2014-07-17T18:07:47Z</cp:lastPrinted>
  <dcterms:created xsi:type="dcterms:W3CDTF">2014-07-15T00:55:10Z</dcterms:created>
  <dcterms:modified xsi:type="dcterms:W3CDTF">2015-01-28T05:15:44Z</dcterms:modified>
</cp:coreProperties>
</file>