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51" r:id="rId2"/>
    <p:sldId id="296" r:id="rId3"/>
    <p:sldId id="297" r:id="rId4"/>
    <p:sldId id="298" r:id="rId5"/>
    <p:sldId id="503" r:id="rId6"/>
    <p:sldId id="369" r:id="rId7"/>
    <p:sldId id="570" r:id="rId8"/>
    <p:sldId id="561" r:id="rId9"/>
    <p:sldId id="460" r:id="rId10"/>
    <p:sldId id="461" r:id="rId11"/>
    <p:sldId id="517" r:id="rId12"/>
    <p:sldId id="571" r:id="rId13"/>
    <p:sldId id="479" r:id="rId14"/>
    <p:sldId id="572" r:id="rId15"/>
    <p:sldId id="573" r:id="rId16"/>
    <p:sldId id="566" r:id="rId17"/>
    <p:sldId id="574" r:id="rId18"/>
    <p:sldId id="575" r:id="rId19"/>
    <p:sldId id="567" r:id="rId20"/>
    <p:sldId id="472" r:id="rId21"/>
    <p:sldId id="556" r:id="rId22"/>
    <p:sldId id="481" r:id="rId23"/>
    <p:sldId id="486" r:id="rId24"/>
    <p:sldId id="569" r:id="rId25"/>
    <p:sldId id="576" r:id="rId26"/>
    <p:sldId id="577" r:id="rId27"/>
    <p:sldId id="578" r:id="rId28"/>
    <p:sldId id="581" r:id="rId29"/>
    <p:sldId id="582" r:id="rId30"/>
    <p:sldId id="350" r:id="rId31"/>
    <p:sldId id="565" r:id="rId3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8" autoAdjust="0"/>
    <p:restoredTop sz="93961" autoAdjust="0"/>
  </p:normalViewPr>
  <p:slideViewPr>
    <p:cSldViewPr>
      <p:cViewPr varScale="1">
        <p:scale>
          <a:sx n="75" d="100"/>
          <a:sy n="75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2" y="-84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321FF-6DAC-BB42-8005-250964921E56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3C629-658E-2C4B-85DF-4CEBE7B15FC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6E578654-D3A3-554D-A373-E1CED7BB1AA0}" type="parTrans" cxnId="{2FA74FED-9D88-FA44-A587-5D0393325534}">
      <dgm:prSet/>
      <dgm:spPr/>
      <dgm:t>
        <a:bodyPr/>
        <a:lstStyle/>
        <a:p>
          <a:endParaRPr lang="en-US"/>
        </a:p>
      </dgm:t>
    </dgm:pt>
    <dgm:pt modelId="{915DD4AC-E600-BB4E-AC17-E3C57F8B7E0F}" type="sibTrans" cxnId="{2FA74FED-9D88-FA44-A587-5D0393325534}">
      <dgm:prSet/>
      <dgm:spPr/>
      <dgm:t>
        <a:bodyPr/>
        <a:lstStyle/>
        <a:p>
          <a:endParaRPr lang="en-US"/>
        </a:p>
      </dgm:t>
    </dgm:pt>
    <dgm:pt modelId="{956A5815-DE26-FC4C-A374-8644DBF3C15E}">
      <dgm:prSet phldrT="[Text]" custT="1"/>
      <dgm:spPr/>
      <dgm:t>
        <a:bodyPr/>
        <a:lstStyle/>
        <a:p>
          <a:r>
            <a:rPr lang="en-US" sz="2400" dirty="0" smtClean="0"/>
            <a:t>Choose skill/behavior</a:t>
          </a:r>
          <a:endParaRPr lang="en-US" sz="2400" dirty="0"/>
        </a:p>
      </dgm:t>
    </dgm:pt>
    <dgm:pt modelId="{DB4AAE1D-0DEC-B140-89D3-0CE3B1081AFE}" type="parTrans" cxnId="{30EC9E1A-AEE0-CB4E-9A2F-626935C73F23}">
      <dgm:prSet/>
      <dgm:spPr/>
      <dgm:t>
        <a:bodyPr/>
        <a:lstStyle/>
        <a:p>
          <a:endParaRPr lang="en-US"/>
        </a:p>
      </dgm:t>
    </dgm:pt>
    <dgm:pt modelId="{B7CBA2C0-CF8E-A046-922F-C065F1978F4C}" type="sibTrans" cxnId="{30EC9E1A-AEE0-CB4E-9A2F-626935C73F23}">
      <dgm:prSet/>
      <dgm:spPr/>
      <dgm:t>
        <a:bodyPr/>
        <a:lstStyle/>
        <a:p>
          <a:endParaRPr lang="en-US"/>
        </a:p>
      </dgm:t>
    </dgm:pt>
    <dgm:pt modelId="{9E70362B-66F2-7643-BFE8-D4A902DD887C}">
      <dgm:prSet phldrT="[Text]" custT="1"/>
      <dgm:spPr/>
      <dgm:t>
        <a:bodyPr/>
        <a:lstStyle/>
        <a:p>
          <a:r>
            <a:rPr lang="en-US" sz="2400" dirty="0" smtClean="0"/>
            <a:t>Collect baseline data</a:t>
          </a:r>
          <a:endParaRPr lang="en-US" sz="2400" dirty="0"/>
        </a:p>
      </dgm:t>
    </dgm:pt>
    <dgm:pt modelId="{D80D23A9-21BC-CC44-A37C-099CCE52525B}" type="parTrans" cxnId="{0373FCB5-F5A5-874E-A4D3-D0A908BB8318}">
      <dgm:prSet/>
      <dgm:spPr/>
      <dgm:t>
        <a:bodyPr/>
        <a:lstStyle/>
        <a:p>
          <a:endParaRPr lang="en-US"/>
        </a:p>
      </dgm:t>
    </dgm:pt>
    <dgm:pt modelId="{91EA7C60-A930-3148-8921-64EFF242962F}" type="sibTrans" cxnId="{0373FCB5-F5A5-874E-A4D3-D0A908BB8318}">
      <dgm:prSet/>
      <dgm:spPr/>
      <dgm:t>
        <a:bodyPr/>
        <a:lstStyle/>
        <a:p>
          <a:endParaRPr lang="en-US"/>
        </a:p>
      </dgm:t>
    </dgm:pt>
    <dgm:pt modelId="{52D59A95-F7BF-064C-942C-61CB9D4AE4D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6AF9B239-1E6A-784D-9314-961D72E45681}" type="parTrans" cxnId="{703D7EC7-F7B5-3A40-AF4C-3D2D2CE7A6D9}">
      <dgm:prSet/>
      <dgm:spPr/>
      <dgm:t>
        <a:bodyPr/>
        <a:lstStyle/>
        <a:p>
          <a:endParaRPr lang="en-US"/>
        </a:p>
      </dgm:t>
    </dgm:pt>
    <dgm:pt modelId="{CAF5FE43-4F72-3446-99E3-D4F16AAC6903}" type="sibTrans" cxnId="{703D7EC7-F7B5-3A40-AF4C-3D2D2CE7A6D9}">
      <dgm:prSet/>
      <dgm:spPr/>
      <dgm:t>
        <a:bodyPr/>
        <a:lstStyle/>
        <a:p>
          <a:endParaRPr lang="en-US"/>
        </a:p>
      </dgm:t>
    </dgm:pt>
    <dgm:pt modelId="{8F27AE64-3853-234A-84C8-9A5357AA6DAD}">
      <dgm:prSet phldrT="[Text]" custT="1"/>
      <dgm:spPr/>
      <dgm:t>
        <a:bodyPr/>
        <a:lstStyle/>
        <a:p>
          <a:r>
            <a:rPr lang="en-US" sz="2400" dirty="0" smtClean="0"/>
            <a:t>Implement steps of EBP well and consistently</a:t>
          </a:r>
          <a:endParaRPr lang="en-US" sz="2400" dirty="0"/>
        </a:p>
      </dgm:t>
    </dgm:pt>
    <dgm:pt modelId="{2522F469-67D3-2441-8CC8-8F519FFDE97C}" type="parTrans" cxnId="{97B7A147-2486-0545-9466-9EFB694FFE5F}">
      <dgm:prSet/>
      <dgm:spPr/>
      <dgm:t>
        <a:bodyPr/>
        <a:lstStyle/>
        <a:p>
          <a:endParaRPr lang="en-US"/>
        </a:p>
      </dgm:t>
    </dgm:pt>
    <dgm:pt modelId="{D7DE1505-2A4E-D34D-8C06-BEB3D0D83FBF}" type="sibTrans" cxnId="{97B7A147-2486-0545-9466-9EFB694FFE5F}">
      <dgm:prSet/>
      <dgm:spPr/>
      <dgm:t>
        <a:bodyPr/>
        <a:lstStyle/>
        <a:p>
          <a:endParaRPr lang="en-US"/>
        </a:p>
      </dgm:t>
    </dgm:pt>
    <dgm:pt modelId="{2C59ADB1-E8AD-EF43-B0DD-D71F411AB2C3}">
      <dgm:prSet phldrT="[Text]"/>
      <dgm:spPr/>
      <dgm:t>
        <a:bodyPr/>
        <a:lstStyle/>
        <a:p>
          <a:r>
            <a:rPr lang="en-US" dirty="0" smtClean="0"/>
            <a:t>Assess</a:t>
          </a:r>
        </a:p>
      </dgm:t>
    </dgm:pt>
    <dgm:pt modelId="{BDFCF3D9-EE50-A442-BA0F-26B89BBBCA68}" type="parTrans" cxnId="{94E4BF02-9545-F748-850A-DDE2701C7779}">
      <dgm:prSet/>
      <dgm:spPr/>
      <dgm:t>
        <a:bodyPr/>
        <a:lstStyle/>
        <a:p>
          <a:endParaRPr lang="en-US"/>
        </a:p>
      </dgm:t>
    </dgm:pt>
    <dgm:pt modelId="{375C9FD3-90BA-1F40-B97D-1F81993E8B51}" type="sibTrans" cxnId="{94E4BF02-9545-F748-850A-DDE2701C7779}">
      <dgm:prSet/>
      <dgm:spPr/>
      <dgm:t>
        <a:bodyPr/>
        <a:lstStyle/>
        <a:p>
          <a:endParaRPr lang="en-US"/>
        </a:p>
      </dgm:t>
    </dgm:pt>
    <dgm:pt modelId="{7BE6B1EA-F6DC-1F42-BB7D-4F81F967175E}">
      <dgm:prSet phldrT="[Text]" custT="1"/>
      <dgm:spPr/>
      <dgm:t>
        <a:bodyPr/>
        <a:lstStyle/>
        <a:p>
          <a:r>
            <a:rPr lang="en-US" sz="2400" dirty="0" smtClean="0"/>
            <a:t>Collect data on student progress</a:t>
          </a:r>
          <a:endParaRPr lang="en-US" sz="2400" dirty="0"/>
        </a:p>
      </dgm:t>
    </dgm:pt>
    <dgm:pt modelId="{2013FBCD-529A-F541-B12D-BCBB0619611D}" type="parTrans" cxnId="{60D57AD9-6910-E34E-94B9-E5DACD8900E1}">
      <dgm:prSet/>
      <dgm:spPr/>
      <dgm:t>
        <a:bodyPr/>
        <a:lstStyle/>
        <a:p>
          <a:endParaRPr lang="en-US"/>
        </a:p>
      </dgm:t>
    </dgm:pt>
    <dgm:pt modelId="{543DBFFD-96E3-5B46-8A8D-349CA9D7BD98}" type="sibTrans" cxnId="{60D57AD9-6910-E34E-94B9-E5DACD8900E1}">
      <dgm:prSet/>
      <dgm:spPr/>
      <dgm:t>
        <a:bodyPr/>
        <a:lstStyle/>
        <a:p>
          <a:endParaRPr lang="en-US"/>
        </a:p>
      </dgm:t>
    </dgm:pt>
    <dgm:pt modelId="{B6A40205-F96E-594A-ABA1-A65B10C4A665}">
      <dgm:prSet phldrT="[Text]" custT="1"/>
      <dgm:spPr/>
      <dgm:t>
        <a:bodyPr/>
        <a:lstStyle/>
        <a:p>
          <a:r>
            <a:rPr lang="en-US" sz="2400" dirty="0" smtClean="0"/>
            <a:t>Collect data on your implementation</a:t>
          </a:r>
          <a:endParaRPr lang="en-US" sz="2400" dirty="0"/>
        </a:p>
      </dgm:t>
    </dgm:pt>
    <dgm:pt modelId="{5CEBE5D3-BC64-C440-B8EE-C0DFF156D5AE}" type="parTrans" cxnId="{7F91046E-682E-2B48-A50A-7CC34C144E7B}">
      <dgm:prSet/>
      <dgm:spPr/>
      <dgm:t>
        <a:bodyPr/>
        <a:lstStyle/>
        <a:p>
          <a:endParaRPr lang="en-US"/>
        </a:p>
      </dgm:t>
    </dgm:pt>
    <dgm:pt modelId="{B21129EB-BA3E-EB44-AEA5-F53DB3AB9F74}" type="sibTrans" cxnId="{7F91046E-682E-2B48-A50A-7CC34C144E7B}">
      <dgm:prSet/>
      <dgm:spPr/>
      <dgm:t>
        <a:bodyPr/>
        <a:lstStyle/>
        <a:p>
          <a:endParaRPr lang="en-US"/>
        </a:p>
      </dgm:t>
    </dgm:pt>
    <dgm:pt modelId="{94B1F84F-9BFA-2C42-A2C8-682C54EA5CF0}">
      <dgm:prSet custT="1"/>
      <dgm:spPr/>
      <dgm:t>
        <a:bodyPr/>
        <a:lstStyle/>
        <a:p>
          <a:r>
            <a:rPr lang="en-US" sz="2400" dirty="0" smtClean="0"/>
            <a:t>Make specific decisions related to EBP</a:t>
          </a:r>
        </a:p>
      </dgm:t>
    </dgm:pt>
    <dgm:pt modelId="{EE76808F-C3D2-0D44-A7F5-A8094A809659}" type="parTrans" cxnId="{8B806287-233C-124F-AB2F-DF68C3B1C67E}">
      <dgm:prSet/>
      <dgm:spPr/>
      <dgm:t>
        <a:bodyPr/>
        <a:lstStyle/>
        <a:p>
          <a:endParaRPr lang="en-US"/>
        </a:p>
      </dgm:t>
    </dgm:pt>
    <dgm:pt modelId="{2D9B6E0E-8B0E-844B-A83F-9B942AAF2652}" type="sibTrans" cxnId="{8B806287-233C-124F-AB2F-DF68C3B1C67E}">
      <dgm:prSet/>
      <dgm:spPr/>
      <dgm:t>
        <a:bodyPr/>
        <a:lstStyle/>
        <a:p>
          <a:endParaRPr lang="en-US"/>
        </a:p>
      </dgm:t>
    </dgm:pt>
    <dgm:pt modelId="{3BCBE5C6-BC3B-C34A-8E50-EDD7258B7DDB}" type="pres">
      <dgm:prSet presAssocID="{561321FF-6DAC-BB42-8005-250964921E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97089B-CA52-0349-B3CB-A5DF0D180AEF}" type="pres">
      <dgm:prSet presAssocID="{561321FF-6DAC-BB42-8005-250964921E56}" presName="tSp" presStyleCnt="0"/>
      <dgm:spPr/>
    </dgm:pt>
    <dgm:pt modelId="{C43E7899-3A03-D44B-B461-C0B1BC261A78}" type="pres">
      <dgm:prSet presAssocID="{561321FF-6DAC-BB42-8005-250964921E56}" presName="bSp" presStyleCnt="0"/>
      <dgm:spPr/>
    </dgm:pt>
    <dgm:pt modelId="{2EDCE0D1-81D4-4146-AAAC-C225AA4EF5A3}" type="pres">
      <dgm:prSet presAssocID="{561321FF-6DAC-BB42-8005-250964921E56}" presName="process" presStyleCnt="0"/>
      <dgm:spPr/>
    </dgm:pt>
    <dgm:pt modelId="{3F463692-26ED-3B43-BA3C-C1182CD10093}" type="pres">
      <dgm:prSet presAssocID="{F4D3C629-658E-2C4B-85DF-4CEBE7B15FCA}" presName="composite1" presStyleCnt="0"/>
      <dgm:spPr/>
    </dgm:pt>
    <dgm:pt modelId="{FC942B40-5888-5E41-8FE3-0D744D21DAF4}" type="pres">
      <dgm:prSet presAssocID="{F4D3C629-658E-2C4B-85DF-4CEBE7B15FCA}" presName="dummyNode1" presStyleLbl="node1" presStyleIdx="0" presStyleCnt="3"/>
      <dgm:spPr/>
    </dgm:pt>
    <dgm:pt modelId="{414A4FD0-3164-FB44-B267-CC93E4FAAA0B}" type="pres">
      <dgm:prSet presAssocID="{F4D3C629-658E-2C4B-85DF-4CEBE7B15FCA}" presName="childNode1" presStyleLbl="bgAcc1" presStyleIdx="0" presStyleCnt="3" custScaleX="113770" custScaleY="155012" custLinFactNeighborY="-35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CCE6-58A0-3D4D-A08B-3E9A4D75E324}" type="pres">
      <dgm:prSet presAssocID="{F4D3C629-658E-2C4B-85DF-4CEBE7B15F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72E17-66B5-C24E-B53F-AF94DD9B68E3}" type="pres">
      <dgm:prSet presAssocID="{F4D3C629-658E-2C4B-85DF-4CEBE7B15FCA}" presName="parentNode1" presStyleLbl="node1" presStyleIdx="0" presStyleCnt="3" custLinFactNeighborX="-9610" custLinFactNeighborY="6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50D92-CCD8-BD4D-8A2B-CF44CBE3A2BA}" type="pres">
      <dgm:prSet presAssocID="{F4D3C629-658E-2C4B-85DF-4CEBE7B15FCA}" presName="connSite1" presStyleCnt="0"/>
      <dgm:spPr/>
    </dgm:pt>
    <dgm:pt modelId="{549D6636-DFAD-F246-B954-D3EFBEAFC8A8}" type="pres">
      <dgm:prSet presAssocID="{915DD4AC-E600-BB4E-AC17-E3C57F8B7E0F}" presName="Name9" presStyleLbl="sibTrans2D1" presStyleIdx="0" presStyleCnt="2" custLinFactNeighborX="6317" custLinFactNeighborY="-1121"/>
      <dgm:spPr/>
      <dgm:t>
        <a:bodyPr/>
        <a:lstStyle/>
        <a:p>
          <a:endParaRPr lang="en-US"/>
        </a:p>
      </dgm:t>
    </dgm:pt>
    <dgm:pt modelId="{E4C1EE32-7A47-1447-91E6-3B57B0345FB0}" type="pres">
      <dgm:prSet presAssocID="{52D59A95-F7BF-064C-942C-61CB9D4AE4D4}" presName="composite2" presStyleCnt="0"/>
      <dgm:spPr/>
    </dgm:pt>
    <dgm:pt modelId="{4317C545-8ACA-6548-BB6D-5CAD6E7B90F7}" type="pres">
      <dgm:prSet presAssocID="{52D59A95-F7BF-064C-942C-61CB9D4AE4D4}" presName="dummyNode2" presStyleLbl="node1" presStyleIdx="0" presStyleCnt="3"/>
      <dgm:spPr/>
    </dgm:pt>
    <dgm:pt modelId="{BB9D6629-52F9-F241-AABE-8B1903E92475}" type="pres">
      <dgm:prSet presAssocID="{52D59A95-F7BF-064C-942C-61CB9D4AE4D4}" presName="childNode2" presStyleLbl="bgAcc1" presStyleIdx="1" presStyleCnt="3" custScaleY="112093" custLinFactNeighborY="4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87ECC-FF5F-F04F-98C5-E0CE3500888E}" type="pres">
      <dgm:prSet presAssocID="{52D59A95-F7BF-064C-942C-61CB9D4AE4D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631E1-28FF-974E-B0B8-9132F2A27994}" type="pres">
      <dgm:prSet presAssocID="{52D59A95-F7BF-064C-942C-61CB9D4AE4D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6ACEB-3E95-4544-875A-0867E1A8C739}" type="pres">
      <dgm:prSet presAssocID="{52D59A95-F7BF-064C-942C-61CB9D4AE4D4}" presName="connSite2" presStyleCnt="0"/>
      <dgm:spPr/>
    </dgm:pt>
    <dgm:pt modelId="{592CE208-F052-7146-8CAB-6AA0B17F3283}" type="pres">
      <dgm:prSet presAssocID="{CAF5FE43-4F72-3446-99E3-D4F16AAC6903}" presName="Name18" presStyleLbl="sibTrans2D1" presStyleIdx="1" presStyleCnt="2"/>
      <dgm:spPr/>
      <dgm:t>
        <a:bodyPr/>
        <a:lstStyle/>
        <a:p>
          <a:endParaRPr lang="en-US"/>
        </a:p>
      </dgm:t>
    </dgm:pt>
    <dgm:pt modelId="{99F82190-2C98-A84A-A369-58B9CC6E648F}" type="pres">
      <dgm:prSet presAssocID="{2C59ADB1-E8AD-EF43-B0DD-D71F411AB2C3}" presName="composite1" presStyleCnt="0"/>
      <dgm:spPr/>
    </dgm:pt>
    <dgm:pt modelId="{E2B59495-B37B-7547-85AE-9024C0203796}" type="pres">
      <dgm:prSet presAssocID="{2C59ADB1-E8AD-EF43-B0DD-D71F411AB2C3}" presName="dummyNode1" presStyleLbl="node1" presStyleIdx="1" presStyleCnt="3"/>
      <dgm:spPr/>
    </dgm:pt>
    <dgm:pt modelId="{383CB772-61CA-494D-9256-8029855FFA8A}" type="pres">
      <dgm:prSet presAssocID="{2C59ADB1-E8AD-EF43-B0DD-D71F411AB2C3}" presName="childNode1" presStyleLbl="bgAcc1" presStyleIdx="2" presStyleCnt="3" custScaleX="120704" custScaleY="130531" custLinFactNeighborX="3326" custLinFactNeighborY="14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B3816-8AC7-4948-B428-D8526D18821F}" type="pres">
      <dgm:prSet presAssocID="{2C59ADB1-E8AD-EF43-B0DD-D71F411AB2C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2DF80-45ED-1248-9717-3E0604562BAF}" type="pres">
      <dgm:prSet presAssocID="{2C59ADB1-E8AD-EF43-B0DD-D71F411AB2C3}" presName="parentNode1" presStyleLbl="node1" presStyleIdx="2" presStyleCnt="3" custLinFactNeighborX="-15783" custLinFactNeighborY="73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B4F04-71AD-C547-8454-38EAEF35000A}" type="pres">
      <dgm:prSet presAssocID="{2C59ADB1-E8AD-EF43-B0DD-D71F411AB2C3}" presName="connSite1" presStyleCnt="0"/>
      <dgm:spPr/>
    </dgm:pt>
  </dgm:ptLst>
  <dgm:cxnLst>
    <dgm:cxn modelId="{7B872AF1-5DD0-F64C-B7F4-EED12494A656}" type="presOf" srcId="{94B1F84F-9BFA-2C42-A2C8-682C54EA5CF0}" destId="{871ACCE6-58A0-3D4D-A08B-3E9A4D75E324}" srcOrd="1" destOrd="2" presId="urn:microsoft.com/office/officeart/2005/8/layout/hProcess4"/>
    <dgm:cxn modelId="{03636A9D-7061-2448-AF27-95C01638C263}" type="presOf" srcId="{B6A40205-F96E-594A-ABA1-A65B10C4A665}" destId="{383CB772-61CA-494D-9256-8029855FFA8A}" srcOrd="0" destOrd="1" presId="urn:microsoft.com/office/officeart/2005/8/layout/hProcess4"/>
    <dgm:cxn modelId="{154B5DAB-6762-D946-A16E-C87F132B3EB3}" type="presOf" srcId="{956A5815-DE26-FC4C-A374-8644DBF3C15E}" destId="{871ACCE6-58A0-3D4D-A08B-3E9A4D75E324}" srcOrd="1" destOrd="0" presId="urn:microsoft.com/office/officeart/2005/8/layout/hProcess4"/>
    <dgm:cxn modelId="{0C7987F5-C4A0-F441-A010-CB175103F7B4}" type="presOf" srcId="{8F27AE64-3853-234A-84C8-9A5357AA6DAD}" destId="{BB9D6629-52F9-F241-AABE-8B1903E92475}" srcOrd="0" destOrd="0" presId="urn:microsoft.com/office/officeart/2005/8/layout/hProcess4"/>
    <dgm:cxn modelId="{703D7EC7-F7B5-3A40-AF4C-3D2D2CE7A6D9}" srcId="{561321FF-6DAC-BB42-8005-250964921E56}" destId="{52D59A95-F7BF-064C-942C-61CB9D4AE4D4}" srcOrd="1" destOrd="0" parTransId="{6AF9B239-1E6A-784D-9314-961D72E45681}" sibTransId="{CAF5FE43-4F72-3446-99E3-D4F16AAC6903}"/>
    <dgm:cxn modelId="{2C47E18D-FE59-6B41-AE95-50F5A475E0EE}" type="presOf" srcId="{F4D3C629-658E-2C4B-85DF-4CEBE7B15FCA}" destId="{F7C72E17-66B5-C24E-B53F-AF94DD9B68E3}" srcOrd="0" destOrd="0" presId="urn:microsoft.com/office/officeart/2005/8/layout/hProcess4"/>
    <dgm:cxn modelId="{8B806287-233C-124F-AB2F-DF68C3B1C67E}" srcId="{F4D3C629-658E-2C4B-85DF-4CEBE7B15FCA}" destId="{94B1F84F-9BFA-2C42-A2C8-682C54EA5CF0}" srcOrd="2" destOrd="0" parTransId="{EE76808F-C3D2-0D44-A7F5-A8094A809659}" sibTransId="{2D9B6E0E-8B0E-844B-A83F-9B942AAF2652}"/>
    <dgm:cxn modelId="{30EC9E1A-AEE0-CB4E-9A2F-626935C73F23}" srcId="{F4D3C629-658E-2C4B-85DF-4CEBE7B15FCA}" destId="{956A5815-DE26-FC4C-A374-8644DBF3C15E}" srcOrd="0" destOrd="0" parTransId="{DB4AAE1D-0DEC-B140-89D3-0CE3B1081AFE}" sibTransId="{B7CBA2C0-CF8E-A046-922F-C065F1978F4C}"/>
    <dgm:cxn modelId="{94E4BF02-9545-F748-850A-DDE2701C7779}" srcId="{561321FF-6DAC-BB42-8005-250964921E56}" destId="{2C59ADB1-E8AD-EF43-B0DD-D71F411AB2C3}" srcOrd="2" destOrd="0" parTransId="{BDFCF3D9-EE50-A442-BA0F-26B89BBBCA68}" sibTransId="{375C9FD3-90BA-1F40-B97D-1F81993E8B51}"/>
    <dgm:cxn modelId="{4E83AC3B-FB6B-C84E-9F99-914F3AC36D22}" type="presOf" srcId="{561321FF-6DAC-BB42-8005-250964921E56}" destId="{3BCBE5C6-BC3B-C34A-8E50-EDD7258B7DDB}" srcOrd="0" destOrd="0" presId="urn:microsoft.com/office/officeart/2005/8/layout/hProcess4"/>
    <dgm:cxn modelId="{3B8FDB63-B088-B541-88B7-3CF4F77AB1BF}" type="presOf" srcId="{8F27AE64-3853-234A-84C8-9A5357AA6DAD}" destId="{5D887ECC-FF5F-F04F-98C5-E0CE3500888E}" srcOrd="1" destOrd="0" presId="urn:microsoft.com/office/officeart/2005/8/layout/hProcess4"/>
    <dgm:cxn modelId="{D0DE0AD3-9664-DD41-A977-2DFFCB30F3BA}" type="presOf" srcId="{2C59ADB1-E8AD-EF43-B0DD-D71F411AB2C3}" destId="{2202DF80-45ED-1248-9717-3E0604562BAF}" srcOrd="0" destOrd="0" presId="urn:microsoft.com/office/officeart/2005/8/layout/hProcess4"/>
    <dgm:cxn modelId="{8A5B1E73-CDBA-5E41-BB51-2C25D53C52D7}" type="presOf" srcId="{94B1F84F-9BFA-2C42-A2C8-682C54EA5CF0}" destId="{414A4FD0-3164-FB44-B267-CC93E4FAAA0B}" srcOrd="0" destOrd="2" presId="urn:microsoft.com/office/officeart/2005/8/layout/hProcess4"/>
    <dgm:cxn modelId="{60D57AD9-6910-E34E-94B9-E5DACD8900E1}" srcId="{2C59ADB1-E8AD-EF43-B0DD-D71F411AB2C3}" destId="{7BE6B1EA-F6DC-1F42-BB7D-4F81F967175E}" srcOrd="0" destOrd="0" parTransId="{2013FBCD-529A-F541-B12D-BCBB0619611D}" sibTransId="{543DBFFD-96E3-5B46-8A8D-349CA9D7BD98}"/>
    <dgm:cxn modelId="{F950FFE0-DB30-1043-9CBE-A80749D9A872}" type="presOf" srcId="{7BE6B1EA-F6DC-1F42-BB7D-4F81F967175E}" destId="{90BB3816-8AC7-4948-B428-D8526D18821F}" srcOrd="1" destOrd="0" presId="urn:microsoft.com/office/officeart/2005/8/layout/hProcess4"/>
    <dgm:cxn modelId="{BE39104E-5050-0B43-92F4-05C04C7E6B26}" type="presOf" srcId="{52D59A95-F7BF-064C-942C-61CB9D4AE4D4}" destId="{FA6631E1-28FF-974E-B0B8-9132F2A27994}" srcOrd="0" destOrd="0" presId="urn:microsoft.com/office/officeart/2005/8/layout/hProcess4"/>
    <dgm:cxn modelId="{4D326E7F-EB5C-EA44-AD5D-9454A64613B7}" type="presOf" srcId="{B6A40205-F96E-594A-ABA1-A65B10C4A665}" destId="{90BB3816-8AC7-4948-B428-D8526D18821F}" srcOrd="1" destOrd="1" presId="urn:microsoft.com/office/officeart/2005/8/layout/hProcess4"/>
    <dgm:cxn modelId="{0373FCB5-F5A5-874E-A4D3-D0A908BB8318}" srcId="{F4D3C629-658E-2C4B-85DF-4CEBE7B15FCA}" destId="{9E70362B-66F2-7643-BFE8-D4A902DD887C}" srcOrd="1" destOrd="0" parTransId="{D80D23A9-21BC-CC44-A37C-099CCE52525B}" sibTransId="{91EA7C60-A930-3148-8921-64EFF242962F}"/>
    <dgm:cxn modelId="{538ADFCB-51DD-994A-907A-4C1F244CC2F4}" type="presOf" srcId="{9E70362B-66F2-7643-BFE8-D4A902DD887C}" destId="{871ACCE6-58A0-3D4D-A08B-3E9A4D75E324}" srcOrd="1" destOrd="1" presId="urn:microsoft.com/office/officeart/2005/8/layout/hProcess4"/>
    <dgm:cxn modelId="{97B7A147-2486-0545-9466-9EFB694FFE5F}" srcId="{52D59A95-F7BF-064C-942C-61CB9D4AE4D4}" destId="{8F27AE64-3853-234A-84C8-9A5357AA6DAD}" srcOrd="0" destOrd="0" parTransId="{2522F469-67D3-2441-8CC8-8F519FFDE97C}" sibTransId="{D7DE1505-2A4E-D34D-8C06-BEB3D0D83FBF}"/>
    <dgm:cxn modelId="{2FA74FED-9D88-FA44-A587-5D0393325534}" srcId="{561321FF-6DAC-BB42-8005-250964921E56}" destId="{F4D3C629-658E-2C4B-85DF-4CEBE7B15FCA}" srcOrd="0" destOrd="0" parTransId="{6E578654-D3A3-554D-A373-E1CED7BB1AA0}" sibTransId="{915DD4AC-E600-BB4E-AC17-E3C57F8B7E0F}"/>
    <dgm:cxn modelId="{D7C31054-8423-264A-B50B-C238BCE13CB4}" type="presOf" srcId="{956A5815-DE26-FC4C-A374-8644DBF3C15E}" destId="{414A4FD0-3164-FB44-B267-CC93E4FAAA0B}" srcOrd="0" destOrd="0" presId="urn:microsoft.com/office/officeart/2005/8/layout/hProcess4"/>
    <dgm:cxn modelId="{0D95874D-CE46-AF4B-9359-A173CB5B734B}" type="presOf" srcId="{CAF5FE43-4F72-3446-99E3-D4F16AAC6903}" destId="{592CE208-F052-7146-8CAB-6AA0B17F3283}" srcOrd="0" destOrd="0" presId="urn:microsoft.com/office/officeart/2005/8/layout/hProcess4"/>
    <dgm:cxn modelId="{7F91046E-682E-2B48-A50A-7CC34C144E7B}" srcId="{2C59ADB1-E8AD-EF43-B0DD-D71F411AB2C3}" destId="{B6A40205-F96E-594A-ABA1-A65B10C4A665}" srcOrd="1" destOrd="0" parTransId="{5CEBE5D3-BC64-C440-B8EE-C0DFF156D5AE}" sibTransId="{B21129EB-BA3E-EB44-AEA5-F53DB3AB9F74}"/>
    <dgm:cxn modelId="{196C1435-AE81-FA40-A9A1-7E9A34D41FED}" type="presOf" srcId="{915DD4AC-E600-BB4E-AC17-E3C57F8B7E0F}" destId="{549D6636-DFAD-F246-B954-D3EFBEAFC8A8}" srcOrd="0" destOrd="0" presId="urn:microsoft.com/office/officeart/2005/8/layout/hProcess4"/>
    <dgm:cxn modelId="{E368E8FA-14A6-FE4F-9009-C5224B935472}" type="presOf" srcId="{9E70362B-66F2-7643-BFE8-D4A902DD887C}" destId="{414A4FD0-3164-FB44-B267-CC93E4FAAA0B}" srcOrd="0" destOrd="1" presId="urn:microsoft.com/office/officeart/2005/8/layout/hProcess4"/>
    <dgm:cxn modelId="{B98148C7-1998-724E-B08E-AA63EA0150F3}" type="presOf" srcId="{7BE6B1EA-F6DC-1F42-BB7D-4F81F967175E}" destId="{383CB772-61CA-494D-9256-8029855FFA8A}" srcOrd="0" destOrd="0" presId="urn:microsoft.com/office/officeart/2005/8/layout/hProcess4"/>
    <dgm:cxn modelId="{C171F975-A1E8-B44A-8C98-8B2AB035DF0D}" type="presParOf" srcId="{3BCBE5C6-BC3B-C34A-8E50-EDD7258B7DDB}" destId="{1997089B-CA52-0349-B3CB-A5DF0D180AEF}" srcOrd="0" destOrd="0" presId="urn:microsoft.com/office/officeart/2005/8/layout/hProcess4"/>
    <dgm:cxn modelId="{4F0EC901-C458-0947-9696-AC6DFC760FB9}" type="presParOf" srcId="{3BCBE5C6-BC3B-C34A-8E50-EDD7258B7DDB}" destId="{C43E7899-3A03-D44B-B461-C0B1BC261A78}" srcOrd="1" destOrd="0" presId="urn:microsoft.com/office/officeart/2005/8/layout/hProcess4"/>
    <dgm:cxn modelId="{B0240678-ED0F-204C-95BA-79323B95DAB1}" type="presParOf" srcId="{3BCBE5C6-BC3B-C34A-8E50-EDD7258B7DDB}" destId="{2EDCE0D1-81D4-4146-AAAC-C225AA4EF5A3}" srcOrd="2" destOrd="0" presId="urn:microsoft.com/office/officeart/2005/8/layout/hProcess4"/>
    <dgm:cxn modelId="{84867CE7-380F-0045-BF9E-D30BBDFF35D4}" type="presParOf" srcId="{2EDCE0D1-81D4-4146-AAAC-C225AA4EF5A3}" destId="{3F463692-26ED-3B43-BA3C-C1182CD10093}" srcOrd="0" destOrd="0" presId="urn:microsoft.com/office/officeart/2005/8/layout/hProcess4"/>
    <dgm:cxn modelId="{D29840DE-F0F9-6D44-8FA1-55E170D50E1A}" type="presParOf" srcId="{3F463692-26ED-3B43-BA3C-C1182CD10093}" destId="{FC942B40-5888-5E41-8FE3-0D744D21DAF4}" srcOrd="0" destOrd="0" presId="urn:microsoft.com/office/officeart/2005/8/layout/hProcess4"/>
    <dgm:cxn modelId="{B932A632-F196-2D43-94DB-CD25DFD633CF}" type="presParOf" srcId="{3F463692-26ED-3B43-BA3C-C1182CD10093}" destId="{414A4FD0-3164-FB44-B267-CC93E4FAAA0B}" srcOrd="1" destOrd="0" presId="urn:microsoft.com/office/officeart/2005/8/layout/hProcess4"/>
    <dgm:cxn modelId="{93FB0DB4-78C1-AF4D-95E4-F07002B3FBB1}" type="presParOf" srcId="{3F463692-26ED-3B43-BA3C-C1182CD10093}" destId="{871ACCE6-58A0-3D4D-A08B-3E9A4D75E324}" srcOrd="2" destOrd="0" presId="urn:microsoft.com/office/officeart/2005/8/layout/hProcess4"/>
    <dgm:cxn modelId="{F5B7E15C-3F17-9C42-9E99-C49D1AEF8EF3}" type="presParOf" srcId="{3F463692-26ED-3B43-BA3C-C1182CD10093}" destId="{F7C72E17-66B5-C24E-B53F-AF94DD9B68E3}" srcOrd="3" destOrd="0" presId="urn:microsoft.com/office/officeart/2005/8/layout/hProcess4"/>
    <dgm:cxn modelId="{17FFA9B6-2230-014B-BAA3-5A7E2DACC7C8}" type="presParOf" srcId="{3F463692-26ED-3B43-BA3C-C1182CD10093}" destId="{09A50D92-CCD8-BD4D-8A2B-CF44CBE3A2BA}" srcOrd="4" destOrd="0" presId="urn:microsoft.com/office/officeart/2005/8/layout/hProcess4"/>
    <dgm:cxn modelId="{142F1E81-A01D-0A4B-957D-F0E31CEC7FE4}" type="presParOf" srcId="{2EDCE0D1-81D4-4146-AAAC-C225AA4EF5A3}" destId="{549D6636-DFAD-F246-B954-D3EFBEAFC8A8}" srcOrd="1" destOrd="0" presId="urn:microsoft.com/office/officeart/2005/8/layout/hProcess4"/>
    <dgm:cxn modelId="{5D6E5D12-C5A3-1D4D-B950-F9A6A6758507}" type="presParOf" srcId="{2EDCE0D1-81D4-4146-AAAC-C225AA4EF5A3}" destId="{E4C1EE32-7A47-1447-91E6-3B57B0345FB0}" srcOrd="2" destOrd="0" presId="urn:microsoft.com/office/officeart/2005/8/layout/hProcess4"/>
    <dgm:cxn modelId="{7A629AEC-8C3B-1740-AAF1-909E156AEE43}" type="presParOf" srcId="{E4C1EE32-7A47-1447-91E6-3B57B0345FB0}" destId="{4317C545-8ACA-6548-BB6D-5CAD6E7B90F7}" srcOrd="0" destOrd="0" presId="urn:microsoft.com/office/officeart/2005/8/layout/hProcess4"/>
    <dgm:cxn modelId="{89D736D0-0093-1447-A500-156A5759C72E}" type="presParOf" srcId="{E4C1EE32-7A47-1447-91E6-3B57B0345FB0}" destId="{BB9D6629-52F9-F241-AABE-8B1903E92475}" srcOrd="1" destOrd="0" presId="urn:microsoft.com/office/officeart/2005/8/layout/hProcess4"/>
    <dgm:cxn modelId="{EDCB50C7-FB9F-C849-A89D-7F347C0FA2DA}" type="presParOf" srcId="{E4C1EE32-7A47-1447-91E6-3B57B0345FB0}" destId="{5D887ECC-FF5F-F04F-98C5-E0CE3500888E}" srcOrd="2" destOrd="0" presId="urn:microsoft.com/office/officeart/2005/8/layout/hProcess4"/>
    <dgm:cxn modelId="{1D7F83C9-C24B-F84A-BAC5-ADFEA0616B43}" type="presParOf" srcId="{E4C1EE32-7A47-1447-91E6-3B57B0345FB0}" destId="{FA6631E1-28FF-974E-B0B8-9132F2A27994}" srcOrd="3" destOrd="0" presId="urn:microsoft.com/office/officeart/2005/8/layout/hProcess4"/>
    <dgm:cxn modelId="{4C4B6C05-88BF-2941-A78E-2608F66AA22A}" type="presParOf" srcId="{E4C1EE32-7A47-1447-91E6-3B57B0345FB0}" destId="{AD86ACEB-3E95-4544-875A-0867E1A8C739}" srcOrd="4" destOrd="0" presId="urn:microsoft.com/office/officeart/2005/8/layout/hProcess4"/>
    <dgm:cxn modelId="{DF966040-F1A7-D945-BDCA-A9DCC9422D2D}" type="presParOf" srcId="{2EDCE0D1-81D4-4146-AAAC-C225AA4EF5A3}" destId="{592CE208-F052-7146-8CAB-6AA0B17F3283}" srcOrd="3" destOrd="0" presId="urn:microsoft.com/office/officeart/2005/8/layout/hProcess4"/>
    <dgm:cxn modelId="{FD2FEFA8-5A9F-2B46-9E41-C2BD86557DD9}" type="presParOf" srcId="{2EDCE0D1-81D4-4146-AAAC-C225AA4EF5A3}" destId="{99F82190-2C98-A84A-A369-58B9CC6E648F}" srcOrd="4" destOrd="0" presId="urn:microsoft.com/office/officeart/2005/8/layout/hProcess4"/>
    <dgm:cxn modelId="{C4CCE1F4-0675-B943-9265-244FF6C356A5}" type="presParOf" srcId="{99F82190-2C98-A84A-A369-58B9CC6E648F}" destId="{E2B59495-B37B-7547-85AE-9024C0203796}" srcOrd="0" destOrd="0" presId="urn:microsoft.com/office/officeart/2005/8/layout/hProcess4"/>
    <dgm:cxn modelId="{DB39E595-1E46-3845-B7F3-0E3B3D1A0F6F}" type="presParOf" srcId="{99F82190-2C98-A84A-A369-58B9CC6E648F}" destId="{383CB772-61CA-494D-9256-8029855FFA8A}" srcOrd="1" destOrd="0" presId="urn:microsoft.com/office/officeart/2005/8/layout/hProcess4"/>
    <dgm:cxn modelId="{38DBF80E-B6B3-664F-9D60-1D131EDB00AC}" type="presParOf" srcId="{99F82190-2C98-A84A-A369-58B9CC6E648F}" destId="{90BB3816-8AC7-4948-B428-D8526D18821F}" srcOrd="2" destOrd="0" presId="urn:microsoft.com/office/officeart/2005/8/layout/hProcess4"/>
    <dgm:cxn modelId="{5CE84CA4-7BCA-4841-A958-24D9DF54F38D}" type="presParOf" srcId="{99F82190-2C98-A84A-A369-58B9CC6E648F}" destId="{2202DF80-45ED-1248-9717-3E0604562BAF}" srcOrd="3" destOrd="0" presId="urn:microsoft.com/office/officeart/2005/8/layout/hProcess4"/>
    <dgm:cxn modelId="{8B869CF7-E11A-7847-AC30-CE0112C438A0}" type="presParOf" srcId="{99F82190-2C98-A84A-A369-58B9CC6E648F}" destId="{898B4F04-71AD-C547-8454-38EAEF35000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r>
              <a:rPr lang="en-US" dirty="0"/>
              <a:t>CEC 2014 Preconvention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r>
              <a:rPr lang="en-US" dirty="0" smtClean="0"/>
              <a:t>April 9,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8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CC514DE7-B6FC-413C-8686-A440E461A9CF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8" tIns="46219" rIns="92438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CAA3B733-8448-4BCF-9E05-9A28FA04AF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1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Are used for a limited amount of time,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0157" indent="-285041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733" indent="-22677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426" indent="-22677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118" indent="-22677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8664" indent="-226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2206" indent="-226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5751" indent="-226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9293" indent="-2267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FB40F58-75CE-4555-8167-64D203F4576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V:\NPDC_VIDEO_FOLDERS\autismpdc\autismpdc_VIDEOS\3_APPROVED Video Clips-Needs Description\Prompting\1. Early Intervention PROMPTEI4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3B733-8448-4BCF-9E05-9A28FA04AF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discriminative stimulus</a:t>
            </a:r>
            <a:r>
              <a:rPr lang="en-US" altLang="en-US" dirty="0" smtClean="0"/>
              <a:t> a stimulus, associated with reinforcement, that exerts control over a particular form of behavior; the subject discriminates between closely related stimuli and responds positively only in the presence of that stimulus.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66" indent="-28571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1" indent="-2285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20" indent="-2285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69" indent="-2285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16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64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6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8F9540-FB08-4A93-AAD5-48B196457580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643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3B733-8448-4BCF-9E05-9A28FA04AF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April 7, 2008</a:t>
            </a:r>
            <a:r>
              <a:rPr lang="en-US" b="0"/>
              <a:t>              </a:t>
            </a:r>
            <a:fld id="{3DF63A23-B030-4596-829A-8F6D8E28BF53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55996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2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4D31-659E-4B2A-8508-6BD89F0833B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67C7-AF72-407F-9FFC-7E3FCA275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sa.fpg.unc.edu/resources/ebp-briefs/visual-support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esa.fpg.unc.edu/resources/ebp-briefs/visual-support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utismpdc.fpg.unc.edu/" TargetMode="External"/><Relationship Id="rId2" Type="http://schemas.openxmlformats.org/officeDocument/2006/relationships/hyperlink" Target="http://autismpdc.fpg.unc.edu/sites/autismpdc.fpg.unc.edu/files/2014-EBP-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tisminternetmodules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Evidence Based Practice Training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4287" y="2667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i="1" dirty="0" smtClean="0"/>
              <a:t>VISUAL SUPPORTS</a:t>
            </a:r>
            <a:endParaRPr lang="en-US" sz="54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4943856"/>
            <a:ext cx="6199632" cy="13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arget Skills Addressed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daptive </a:t>
            </a:r>
            <a:r>
              <a:rPr lang="en-US" dirty="0"/>
              <a:t>behavior </a:t>
            </a:r>
            <a:r>
              <a:rPr lang="en-US" dirty="0" smtClean="0"/>
              <a:t>skills including: </a:t>
            </a:r>
          </a:p>
          <a:p>
            <a:pPr lvl="1"/>
            <a:r>
              <a:rPr lang="en-US" dirty="0" smtClean="0"/>
              <a:t>task engagement</a:t>
            </a:r>
          </a:p>
          <a:p>
            <a:pPr lvl="1"/>
            <a:r>
              <a:rPr lang="en-US" dirty="0" smtClean="0"/>
              <a:t>independent performance</a:t>
            </a:r>
          </a:p>
          <a:p>
            <a:pPr lvl="1"/>
            <a:r>
              <a:rPr lang="en-US" dirty="0" smtClean="0"/>
              <a:t>transitions </a:t>
            </a:r>
            <a:r>
              <a:rPr lang="en-US" dirty="0"/>
              <a:t>across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response chain </a:t>
            </a:r>
            <a:r>
              <a:rPr lang="en-US" dirty="0" smtClean="0"/>
              <a:t>length</a:t>
            </a:r>
          </a:p>
          <a:p>
            <a:r>
              <a:rPr lang="en-US" dirty="0" smtClean="0"/>
              <a:t>Social initiation and interaction skills </a:t>
            </a:r>
          </a:p>
          <a:p>
            <a:r>
              <a:rPr lang="en-US" dirty="0" smtClean="0"/>
              <a:t>Reducing </a:t>
            </a:r>
            <a:r>
              <a:rPr lang="en-US" dirty="0"/>
              <a:t>self-injurious </a:t>
            </a:r>
            <a:r>
              <a:rPr lang="en-US" dirty="0" smtClean="0"/>
              <a:t>behavior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9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Visual Supports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Pictures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ritten words 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bjects </a:t>
            </a:r>
            <a:r>
              <a:rPr lang="en-US" sz="3200" dirty="0"/>
              <a:t>within the </a:t>
            </a:r>
            <a:r>
              <a:rPr lang="en-US" sz="3200" dirty="0" smtClean="0"/>
              <a:t>environment</a:t>
            </a:r>
          </a:p>
          <a:p>
            <a:r>
              <a:rPr lang="en-US" sz="3200" dirty="0" smtClean="0"/>
              <a:t>Visual boundaries</a:t>
            </a:r>
          </a:p>
          <a:p>
            <a:r>
              <a:rPr lang="en-US" sz="3200" dirty="0" smtClean="0"/>
              <a:t>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4674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Maps</a:t>
            </a:r>
          </a:p>
          <a:p>
            <a:r>
              <a:rPr lang="en-US" sz="3200" dirty="0"/>
              <a:t>Labels</a:t>
            </a:r>
          </a:p>
          <a:p>
            <a:r>
              <a:rPr lang="en-US" sz="3200" dirty="0"/>
              <a:t>Organization systems</a:t>
            </a:r>
          </a:p>
          <a:p>
            <a:r>
              <a:rPr lang="en-US" sz="3200" dirty="0"/>
              <a:t>Timelines</a:t>
            </a:r>
          </a:p>
          <a:p>
            <a:r>
              <a:rPr lang="en-US" sz="3200" dirty="0"/>
              <a:t>Scripts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Visual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49" y="1447800"/>
            <a:ext cx="4038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Visually-defined work area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38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Snack choice visual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70649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590800"/>
            <a:ext cx="381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Examples of Visual Supports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Class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Individual schedule</a:t>
            </a:r>
            <a:endParaRPr lang="en-US" dirty="0"/>
          </a:p>
        </p:txBody>
      </p:sp>
      <p:sp>
        <p:nvSpPr>
          <p:cNvPr id="6" name="object 4"/>
          <p:cNvSpPr/>
          <p:nvPr/>
        </p:nvSpPr>
        <p:spPr>
          <a:xfrm>
            <a:off x="685800" y="2514600"/>
            <a:ext cx="3657600" cy="3495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82" y="2514600"/>
            <a:ext cx="3124200" cy="343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Visual Supports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97" y="1295400"/>
            <a:ext cx="8229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Individual schedule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010400" cy="42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Visual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749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Individual schedule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324600" cy="42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1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Visual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038600" cy="487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Visual labels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4038600" cy="487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Visual labels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3252"/>
            <a:ext cx="3886200" cy="406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3252"/>
            <a:ext cx="3541713" cy="406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Visual Supports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6291"/>
            <a:ext cx="40386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Organizational system - community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" y="1503218"/>
            <a:ext cx="4038600" cy="5029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Organizational system - school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5196"/>
            <a:ext cx="3629387" cy="36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103417" cy="36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Examples of Visual Supports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2654" y="914400"/>
            <a:ext cx="8610600" cy="538927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/>
              <a:t>Script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i="1" dirty="0" smtClean="0"/>
              <a:t>When </a:t>
            </a:r>
            <a:r>
              <a:rPr lang="en-US" i="1" dirty="0"/>
              <a:t>the person taking the order at McDonald's says: "Can I help you?" I say: "I want a </a:t>
            </a:r>
            <a:r>
              <a:rPr lang="en-US" dirty="0"/>
              <a:t>Quarter </a:t>
            </a:r>
            <a:r>
              <a:rPr lang="en-US" dirty="0" err="1"/>
              <a:t>Pounder™</a:t>
            </a:r>
            <a:r>
              <a:rPr lang="en-US" i="1" dirty="0" err="1"/>
              <a:t>with</a:t>
            </a:r>
            <a:r>
              <a:rPr lang="en-US" i="1" dirty="0"/>
              <a:t> cheese only on it</a:t>
            </a:r>
            <a:r>
              <a:rPr lang="en-US" i="1" dirty="0" smtClean="0"/>
              <a:t>." </a:t>
            </a:r>
            <a:r>
              <a:rPr lang="en-US" i="1" dirty="0"/>
              <a:t>They usually say "</a:t>
            </a:r>
            <a:r>
              <a:rPr lang="en-US" dirty="0"/>
              <a:t>Quarter </a:t>
            </a:r>
            <a:r>
              <a:rPr lang="en-US" dirty="0" err="1"/>
              <a:t>Pounder™,</a:t>
            </a:r>
            <a:r>
              <a:rPr lang="en-US" i="1" dirty="0" err="1"/>
              <a:t>cheese</a:t>
            </a:r>
            <a:r>
              <a:rPr lang="en-US" i="1" dirty="0"/>
              <a:t> only?" And I say: "Yes, please</a:t>
            </a:r>
            <a:r>
              <a:rPr lang="en-US" i="1" dirty="0" smtClean="0"/>
              <a:t>.“</a:t>
            </a:r>
          </a:p>
          <a:p>
            <a:pPr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i="1" dirty="0" smtClean="0"/>
              <a:t>The person taking my order usually says: "Do you want fries?" And I say, "Yes, please, medium fries and a medium Sprite to drink.“</a:t>
            </a:r>
            <a:endParaRPr lang="en-US" dirty="0"/>
          </a:p>
          <a:p>
            <a:pPr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i="1" dirty="0" smtClean="0"/>
              <a:t>The </a:t>
            </a:r>
            <a:r>
              <a:rPr lang="en-US" i="1" dirty="0"/>
              <a:t>person behind the counter then asks me if that will be all, and I say: "Yes, thank you</a:t>
            </a:r>
            <a:r>
              <a:rPr lang="en-US" i="1" dirty="0" smtClean="0"/>
              <a:t>.“</a:t>
            </a:r>
            <a:endParaRPr lang="en-US" dirty="0"/>
          </a:p>
          <a:p>
            <a:pPr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i="1" dirty="0" smtClean="0"/>
              <a:t>I give the person my money and they give me my change. I take one step to the side at the counter so the person behind me can give their order while I wait for my order to be put on the counter.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Visual Supports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3505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Transition support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14600"/>
            <a:ext cx="81343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6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50863" y="76200"/>
            <a:ext cx="8042275" cy="1443038"/>
          </a:xfrm>
        </p:spPr>
        <p:txBody>
          <a:bodyPr/>
          <a:lstStyle/>
          <a:p>
            <a:r>
              <a:rPr lang="en-US" altLang="en-US" dirty="0" smtClean="0"/>
              <a:t>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What are evidence-based practices?</a:t>
            </a:r>
          </a:p>
          <a:p>
            <a:pPr>
              <a:defRPr/>
            </a:pPr>
            <a:r>
              <a:rPr lang="en-US" altLang="en-US" dirty="0" smtClean="0"/>
              <a:t>Identify 27 EBPs for students with ASD</a:t>
            </a:r>
          </a:p>
          <a:p>
            <a:pPr>
              <a:defRPr/>
            </a:pPr>
            <a:r>
              <a:rPr lang="en-US" altLang="en-US" dirty="0" smtClean="0"/>
              <a:t>Visual supports</a:t>
            </a:r>
          </a:p>
          <a:p>
            <a:pPr lvl="1">
              <a:defRPr/>
            </a:pPr>
            <a:r>
              <a:rPr lang="en-US" altLang="en-US" dirty="0" smtClean="0"/>
              <a:t>Target skills addressed</a:t>
            </a:r>
          </a:p>
          <a:p>
            <a:pPr lvl="1">
              <a:defRPr/>
            </a:pPr>
            <a:r>
              <a:rPr lang="en-US" altLang="en-US" dirty="0"/>
              <a:t>E</a:t>
            </a:r>
            <a:r>
              <a:rPr lang="en-US" altLang="en-US" dirty="0" smtClean="0"/>
              <a:t>xamples </a:t>
            </a:r>
          </a:p>
          <a:p>
            <a:pPr lvl="1">
              <a:defRPr/>
            </a:pPr>
            <a:r>
              <a:rPr lang="en-US" altLang="en-US" dirty="0" smtClean="0"/>
              <a:t>Steps for implementation</a:t>
            </a:r>
          </a:p>
          <a:p>
            <a:pPr lvl="1">
              <a:defRPr/>
            </a:pPr>
            <a:r>
              <a:rPr lang="en-US" altLang="en-US" dirty="0" smtClean="0"/>
              <a:t>Keys to effective use</a:t>
            </a:r>
          </a:p>
          <a:p>
            <a:pPr lvl="1">
              <a:defRPr/>
            </a:pPr>
            <a:r>
              <a:rPr lang="en-US" altLang="en-US" dirty="0" smtClean="0"/>
              <a:t>Resources to learn more about implementing visual supports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1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Steps for Implementation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6019800"/>
            <a:ext cx="362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Link to EBP Brief for Visual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457200"/>
            <a:ext cx="79248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Implementation Checklist for Visual Supports</a:t>
            </a:r>
          </a:p>
        </p:txBody>
      </p:sp>
      <p:sp>
        <p:nvSpPr>
          <p:cNvPr id="36984" name="Rectangle 5"/>
          <p:cNvSpPr>
            <a:spLocks noChangeArrowheads="1"/>
          </p:cNvSpPr>
          <p:nvPr/>
        </p:nvSpPr>
        <p:spPr bwMode="auto">
          <a:xfrm>
            <a:off x="1016000" y="544325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>
                <a:solidFill>
                  <a:srgbClr val="404040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>
                <a:solidFill>
                  <a:srgbClr val="404040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>
                <a:solidFill>
                  <a:srgbClr val="404040"/>
                </a:solidFill>
                <a:latin typeface="Cambri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>
                <a:solidFill>
                  <a:srgbClr val="404040"/>
                </a:solidFill>
                <a:latin typeface="Cambri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>
                <a:solidFill>
                  <a:srgbClr val="404040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**</a:t>
            </a:r>
            <a:r>
              <a:rPr lang="en-US" altLang="en-US" sz="1200" i="1" dirty="0">
                <a:solidFill>
                  <a:schemeClr val="tx1"/>
                </a:solidFill>
                <a:latin typeface="Arial" pitchFamily="34" charset="0"/>
              </a:rPr>
              <a:t>Scoring Key:  2 = implemented; 1 = partially implemented; 0 = did not implement; NA = not applicable</a:t>
            </a:r>
            <a:r>
              <a:rPr lang="en-US" altLang="en-US" sz="1200" dirty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3" y="1775671"/>
            <a:ext cx="8424391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8695" y="6019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Link to EPB - Visual Supports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Collecting Data – Visual Schedule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127731"/>
              </p:ext>
            </p:extLst>
          </p:nvPr>
        </p:nvGraphicFramePr>
        <p:xfrm>
          <a:off x="847216" y="3886200"/>
          <a:ext cx="7353913" cy="2662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062"/>
                <a:gridCol w="1091260"/>
                <a:gridCol w="1089725"/>
                <a:gridCol w="1296537"/>
                <a:gridCol w="1143000"/>
                <a:gridCol w="990600"/>
                <a:gridCol w="809729"/>
              </a:tblGrid>
              <a:tr h="57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Week: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Monday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Tuesday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Wednesday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Thursday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Friday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Goal met?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9/1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9/8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9/15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9/22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Y / 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9/29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Y / 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287" y="1143000"/>
            <a:ext cx="8230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With visual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supports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Tom will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transition between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activities in language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arts class with no more than 2 verbal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prompts per day across one week of data.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373" y="2514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Did </a:t>
            </a:r>
            <a:r>
              <a:rPr lang="en-US" alt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Tommy </a:t>
            </a:r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transition between all activities in </a:t>
            </a:r>
            <a:r>
              <a:rPr lang="en-US" altLang="en-US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Language </a:t>
            </a:r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Arts class with no more than 2 prompts?</a:t>
            </a:r>
            <a:endParaRPr lang="en-US" altLang="en-US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(***+ means yes, - means no***)</a:t>
            </a:r>
            <a:endParaRPr lang="en-US" alt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37338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Individualize it to the needs of the student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Think of the size and </a:t>
            </a:r>
            <a:r>
              <a:rPr lang="en-US" dirty="0"/>
              <a:t>portability of the </a:t>
            </a:r>
            <a:r>
              <a:rPr lang="en-US" dirty="0" smtClean="0"/>
              <a:t>visual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Consider all settings:  home, </a:t>
            </a:r>
            <a:r>
              <a:rPr lang="en-US" dirty="0"/>
              <a:t>school, work, and </a:t>
            </a:r>
            <a:r>
              <a:rPr lang="en-US" dirty="0" smtClean="0"/>
              <a:t>the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Attach meaning </a:t>
            </a:r>
            <a:r>
              <a:rPr lang="en-US" dirty="0"/>
              <a:t>to the visual </a:t>
            </a:r>
            <a:r>
              <a:rPr lang="en-US" dirty="0" smtClean="0"/>
              <a:t>support using key </a:t>
            </a:r>
            <a:r>
              <a:rPr lang="en-US" dirty="0"/>
              <a:t>words and </a:t>
            </a:r>
            <a:r>
              <a:rPr lang="en-US" dirty="0" smtClean="0"/>
              <a:t>phrases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Stick with it – it may take </a:t>
            </a:r>
            <a:r>
              <a:rPr lang="en-US" dirty="0" smtClean="0"/>
              <a:t>time before you see results</a:t>
            </a:r>
            <a:endParaRPr lang="en-US" dirty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Key to Effective Use of Visual Supports</a:t>
            </a:r>
          </a:p>
        </p:txBody>
      </p:sp>
      <p:pic>
        <p:nvPicPr>
          <p:cNvPr id="5122" name="Picture 2" descr="http://upload.wikimedia.org/wikipedia/commons/a/a2/Standard-lock-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2504845" cy="1114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900" i="1" dirty="0"/>
              <a:t>When individuals with ASD are given the opportunity to learn with visual supports or cues they:</a:t>
            </a:r>
            <a:endParaRPr lang="en-US" sz="3900" dirty="0"/>
          </a:p>
          <a:p>
            <a:r>
              <a:rPr lang="en-US" dirty="0"/>
              <a:t>Complete more tasks by themselves therefore increasing their independence</a:t>
            </a:r>
          </a:p>
          <a:p>
            <a:r>
              <a:rPr lang="en-US" dirty="0"/>
              <a:t>Learn more rapidly</a:t>
            </a:r>
          </a:p>
          <a:p>
            <a:r>
              <a:rPr lang="en-US" dirty="0"/>
              <a:t>Demonstrate decreased levels of frustration, anxiety, and aggression related to task completion</a:t>
            </a:r>
          </a:p>
          <a:p>
            <a:r>
              <a:rPr lang="en-US" dirty="0"/>
              <a:t>Adjust more readily to changes in their environments (</a:t>
            </a:r>
            <a:r>
              <a:rPr lang="en-US" dirty="0" err="1"/>
              <a:t>Savner</a:t>
            </a:r>
            <a:r>
              <a:rPr lang="en-US" dirty="0"/>
              <a:t> &amp; Myles, 2000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Learn More…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Find additional </a:t>
            </a:r>
            <a:r>
              <a:rPr lang="en-US" dirty="0"/>
              <a:t>i</a:t>
            </a:r>
            <a:r>
              <a:rPr lang="en-US" dirty="0" smtClean="0"/>
              <a:t>nformation on Visual Supports </a:t>
            </a:r>
            <a:r>
              <a:rPr lang="en-US" dirty="0" smtClean="0"/>
              <a:t>and </a:t>
            </a:r>
            <a:r>
              <a:rPr lang="en-US" dirty="0" smtClean="0"/>
              <a:t>other Evidence </a:t>
            </a:r>
            <a:r>
              <a:rPr lang="en-US" smtClean="0"/>
              <a:t>Based Practices </a:t>
            </a:r>
            <a:r>
              <a:rPr lang="en-US" smtClean="0"/>
              <a:t>within </a:t>
            </a:r>
            <a:r>
              <a:rPr lang="en-US" dirty="0" smtClean="0"/>
              <a:t>the following resources.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07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Evidence-based Practice Resources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10600" cy="4953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200" dirty="0" smtClean="0"/>
              <a:t>EBP literature review</a:t>
            </a:r>
            <a:br>
              <a:rPr lang="en-US" altLang="en-US" sz="3200" dirty="0" smtClean="0"/>
            </a:br>
            <a:r>
              <a:rPr lang="en-US" u="sng" dirty="0" smtClean="0">
                <a:solidFill>
                  <a:srgbClr val="000000"/>
                </a:solidFill>
                <a:ea typeface="Times New Roman"/>
                <a:hlinkClick r:id="rId2"/>
              </a:rPr>
              <a:t>http://autismpdc.fpg.unc.edu/sites/autismpdc.fpg.unc.edu/files/2014-EBP-Report.pdf</a:t>
            </a:r>
            <a:endParaRPr lang="en-US" altLang="en-US" sz="3200" dirty="0" smtClean="0"/>
          </a:p>
          <a:p>
            <a:pPr>
              <a:defRPr/>
            </a:pPr>
            <a:r>
              <a:rPr lang="en-US" altLang="en-US" dirty="0" smtClean="0"/>
              <a:t>EBP Case Studies for High School </a:t>
            </a:r>
            <a:endParaRPr lang="en-US" altLang="en-US" sz="3200" dirty="0" smtClean="0"/>
          </a:p>
          <a:p>
            <a:pPr>
              <a:defRPr/>
            </a:pPr>
            <a:r>
              <a:rPr lang="en-US" altLang="en-US" sz="3200" dirty="0" smtClean="0"/>
              <a:t>EBP Briefs (</a:t>
            </a:r>
            <a:r>
              <a:rPr lang="en-US" altLang="en-US" sz="3200" dirty="0" smtClean="0">
                <a:hlinkClick r:id="rId3"/>
              </a:rPr>
              <a:t>http://autismpdc.fpg.unc.edu</a:t>
            </a:r>
            <a:r>
              <a:rPr lang="en-US" altLang="en-US" sz="3200" dirty="0" smtClean="0"/>
              <a:t>) </a:t>
            </a:r>
          </a:p>
          <a:p>
            <a:pPr lvl="1">
              <a:defRPr/>
            </a:pPr>
            <a:r>
              <a:rPr lang="en-US" altLang="en-US" sz="2800" dirty="0" smtClean="0"/>
              <a:t>Overview</a:t>
            </a:r>
          </a:p>
          <a:p>
            <a:pPr lvl="1">
              <a:defRPr/>
            </a:pPr>
            <a:r>
              <a:rPr lang="en-US" altLang="en-US" sz="2800" dirty="0" smtClean="0"/>
              <a:t>Evidence Base</a:t>
            </a:r>
          </a:p>
          <a:p>
            <a:pPr lvl="1">
              <a:defRPr/>
            </a:pPr>
            <a:r>
              <a:rPr lang="en-US" altLang="en-US" sz="2800" dirty="0" smtClean="0"/>
              <a:t>Steps for Implementing</a:t>
            </a:r>
          </a:p>
          <a:p>
            <a:pPr lvl="1">
              <a:defRPr/>
            </a:pPr>
            <a:r>
              <a:rPr lang="en-US" altLang="en-US" sz="2800" dirty="0" smtClean="0"/>
              <a:t>Implementation Checklist</a:t>
            </a:r>
          </a:p>
          <a:p>
            <a:pPr lvl="1">
              <a:defRPr/>
            </a:pPr>
            <a:r>
              <a:rPr lang="en-US" altLang="en-US" sz="2800" dirty="0" smtClean="0"/>
              <a:t>Sample Data Collection Forms (optional)</a:t>
            </a:r>
          </a:p>
          <a:p>
            <a:pPr>
              <a:defRPr/>
            </a:pPr>
            <a:r>
              <a:rPr lang="en-US" altLang="en-US" sz="3200" dirty="0" smtClean="0"/>
              <a:t>Autism </a:t>
            </a:r>
            <a:r>
              <a:rPr lang="en-US" altLang="en-US" dirty="0"/>
              <a:t>Internet Modules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>
                <a:hlinkClick r:id="rId4"/>
              </a:rPr>
              <a:t>http://</a:t>
            </a:r>
            <a:r>
              <a:rPr lang="en-US" altLang="en-US" dirty="0" smtClean="0">
                <a:hlinkClick r:id="rId4"/>
              </a:rPr>
              <a:t>www.autisminternetmodules.org</a:t>
            </a:r>
            <a:r>
              <a:rPr lang="en-US" altLang="en-US" dirty="0" smtClean="0"/>
              <a:t>) </a:t>
            </a:r>
            <a:endParaRPr lang="en-US" altLang="en-US" sz="3200" dirty="0" smtClean="0"/>
          </a:p>
          <a:p>
            <a:pPr>
              <a:defRPr/>
            </a:pPr>
            <a:endParaRPr lang="en-US" altLang="en-US" sz="3200" dirty="0" smtClean="0"/>
          </a:p>
          <a:p>
            <a:pPr>
              <a:buFontTx/>
              <a:buNone/>
              <a:defRPr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23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EBP Case Studies for High School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4845"/>
            <a:ext cx="8229600" cy="2756673"/>
          </a:xfr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6126163"/>
            <a:ext cx="717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http://csesa.fpg.unc.edu/resources/evidence-based-practices-case-studies</a:t>
            </a:r>
          </a:p>
        </p:txBody>
      </p:sp>
    </p:spTree>
    <p:extLst>
      <p:ext uri="{BB962C8B-B14F-4D97-AF65-F5344CB8AC3E}">
        <p14:creationId xmlns:p14="http://schemas.microsoft.com/office/powerpoint/2010/main" val="968163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762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EBP Literature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53" t="15714" r="31428" b="6570"/>
          <a:stretch/>
        </p:blipFill>
        <p:spPr>
          <a:xfrm>
            <a:off x="228600" y="212202"/>
            <a:ext cx="5029200" cy="64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Autism Internet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http://www.autisminternetmodules.org/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t="13217" r="18190" b="21133"/>
          <a:stretch/>
        </p:blipFill>
        <p:spPr bwMode="auto">
          <a:xfrm>
            <a:off x="1447800" y="1676401"/>
            <a:ext cx="6705600" cy="498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smtClean="0"/>
              <a:t>What are EBPs?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3200" smtClean="0"/>
              <a:t>Focused interventions that: </a:t>
            </a:r>
          </a:p>
          <a:p>
            <a:pPr>
              <a:defRPr/>
            </a:pPr>
            <a:r>
              <a:rPr lang="en-US" altLang="en-US" sz="3200" smtClean="0"/>
              <a:t>Produce specific behavioral and developmental outcomes for a child</a:t>
            </a:r>
          </a:p>
          <a:p>
            <a:pPr>
              <a:defRPr/>
            </a:pPr>
            <a:r>
              <a:rPr lang="en-US" altLang="en-US" sz="3200" smtClean="0"/>
              <a:t>Have been demonstrated as effective in applied research literature</a:t>
            </a:r>
          </a:p>
          <a:p>
            <a:pPr>
              <a:defRPr/>
            </a:pPr>
            <a:r>
              <a:rPr lang="en-US" altLang="en-US" sz="3200" smtClean="0"/>
              <a:t>Can be successfully implemented in educational settings</a:t>
            </a:r>
          </a:p>
          <a:p>
            <a:pPr algn="r">
              <a:buFontTx/>
              <a:buNone/>
              <a:defRPr/>
            </a:pPr>
            <a:r>
              <a:rPr lang="en-US" altLang="en-US" smtClean="0"/>
              <a:t>(Odom, Colett-Klingenberg, Rogers, &amp; Hatton, 2010)</a:t>
            </a:r>
          </a:p>
          <a:p>
            <a:pPr>
              <a:defRPr/>
            </a:pPr>
            <a:endParaRPr lang="en-US" altLang="en-US" sz="3200" smtClean="0"/>
          </a:p>
          <a:p>
            <a:pPr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2946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C:\Users\kucharcz\AppData\Local\Microsoft\Windows\Temporary Internet Files\Content.IE5\4NO7Z7P4\MP9004485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2743200" y="436563"/>
            <a:ext cx="5849938" cy="1443037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Action Plan</a:t>
            </a:r>
          </a:p>
        </p:txBody>
      </p:sp>
      <p:sp>
        <p:nvSpPr>
          <p:cNvPr id="6758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Rage Italic" pitchFamily="66" charset="0"/>
              <a:buNone/>
              <a:defRPr/>
            </a:pPr>
            <a:r>
              <a:rPr lang="en-US" altLang="en-US" sz="4800" b="1" smtClean="0"/>
              <a:t>What will I do tomorrow: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altLang="en-US" sz="4800" b="1" smtClean="0"/>
              <a:t>1.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altLang="en-US" sz="4800" b="1" smtClean="0"/>
              <a:t>2. 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altLang="en-US" sz="4800" b="1" smtClean="0"/>
              <a:t>3.</a:t>
            </a:r>
          </a:p>
          <a:p>
            <a:pPr marL="0" indent="0">
              <a:buFont typeface="Rage Italic" pitchFamily="66" charset="0"/>
              <a:buNone/>
              <a:defRPr/>
            </a:pPr>
            <a:endParaRPr lang="en-US" alt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26845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n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6180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Evidence – Based Practices</a:t>
            </a:r>
            <a:br>
              <a:rPr lang="en-US" b="1" dirty="0" smtClean="0"/>
            </a:br>
            <a:r>
              <a:rPr lang="en-US" dirty="0" smtClean="0"/>
              <a:t>(2014)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Antecedent-based 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interventions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Cognitive behavioral intervention*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Differential reinforcement 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Discrete trial training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Exercise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Extinction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Functional behavior assessment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Functional communication training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Modeling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Naturalistic 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interventions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Parent-implemented intervention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Peer-mediated instruction/intervention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Picture Exchange Communication System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</a:t>
            </a:r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Font typeface="Rage Italic" pitchFamily="66" charset="0"/>
              <a:buNone/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Pivotal response training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Prompting 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Reinforcement		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Response 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interruption/redirection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Scripting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Self-management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Social narratives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Social skills training </a:t>
            </a:r>
            <a:endParaRPr lang="en-US" sz="18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Structured play groups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Task 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analysis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Technology-aided intervention/instruction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Time delay	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Video modeling</a:t>
            </a:r>
          </a:p>
          <a:p>
            <a:pPr marL="0" indent="0">
              <a:buFont typeface="Rage Italic" pitchFamily="66" charset="0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Visual </a:t>
            </a:r>
            <a:r>
              <a:rPr lang="en-US" sz="1800" b="1" dirty="0">
                <a:solidFill>
                  <a:srgbClr val="FF0000"/>
                </a:solidFill>
                <a:latin typeface="Arial Narrow" pitchFamily="34" charset="0"/>
              </a:rPr>
              <a:t>supports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All EBPs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9649589"/>
              </p:ext>
            </p:extLst>
          </p:nvPr>
        </p:nvGraphicFramePr>
        <p:xfrm>
          <a:off x="457200" y="11430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23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i="1" dirty="0" smtClean="0"/>
              <a:t>VISUAL SUPPORTS</a:t>
            </a:r>
            <a:endParaRPr lang="en-US" sz="8800" i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/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65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visual supports?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  <a:ln w="57150" cmpd="thinThick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When </a:t>
            </a:r>
            <a:r>
              <a:rPr lang="en-US" sz="4000" dirty="0"/>
              <a:t>we present information verbally, the words are </a:t>
            </a:r>
            <a:r>
              <a:rPr lang="en-US" sz="4000" dirty="0" smtClean="0"/>
              <a:t>only available </a:t>
            </a:r>
            <a:r>
              <a:rPr lang="en-US" sz="4000" dirty="0"/>
              <a:t>for a brief </a:t>
            </a:r>
            <a:r>
              <a:rPr lang="en-US" sz="4000" dirty="0" smtClean="0"/>
              <a:t>moment. </a:t>
            </a:r>
          </a:p>
          <a:p>
            <a:pPr marL="0" indent="0">
              <a:buNone/>
            </a:pPr>
            <a:r>
              <a:rPr lang="en-US" sz="4000" b="1" i="1" dirty="0" smtClean="0"/>
              <a:t>When </a:t>
            </a:r>
            <a:r>
              <a:rPr lang="en-US" sz="4000" b="1" i="1" dirty="0"/>
              <a:t>we present information visually, it can be there for as long as the individual needs it</a:t>
            </a:r>
            <a:r>
              <a:rPr lang="en-US" sz="4000" b="1" i="1" dirty="0" smtClean="0"/>
              <a:t>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0513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Who uses visual supports?</a:t>
            </a:r>
          </a:p>
        </p:txBody>
      </p:sp>
      <p:pic>
        <p:nvPicPr>
          <p:cNvPr id="6146" name="Picture 2" descr="C:\Users\kucharcz\AppData\Local\Microsoft\Windows\Temporary Internet Files\Content.IE5\9RW07NYZ\MP9004311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32816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7091" y="685800"/>
            <a:ext cx="8839200" cy="11430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Definition of Visual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</a:t>
            </a:r>
            <a:r>
              <a:rPr lang="en-US" sz="2800" dirty="0"/>
              <a:t>tool presented visually that supports an individual as he or she moves through the day. </a:t>
            </a:r>
            <a:endParaRPr lang="en-US" sz="2800" dirty="0" smtClean="0"/>
          </a:p>
          <a:p>
            <a:endParaRPr lang="en-US" sz="2800" dirty="0" smtClean="0"/>
          </a:p>
          <a:p>
            <a:pPr lvl="1"/>
            <a:r>
              <a:rPr lang="en-US" sz="2400" dirty="0" smtClean="0"/>
              <a:t>Enhances the </a:t>
            </a:r>
            <a:r>
              <a:rPr lang="en-US" sz="2400" dirty="0"/>
              <a:t>individual's ability to understand, anticipate, and </a:t>
            </a:r>
            <a:r>
              <a:rPr lang="en-US" sz="2400" dirty="0" smtClean="0"/>
              <a:t>participate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Supplements </a:t>
            </a:r>
            <a:r>
              <a:rPr lang="en-US" sz="2400" dirty="0"/>
              <a:t>verbal </a:t>
            </a:r>
            <a:r>
              <a:rPr lang="en-US" sz="2400" dirty="0" smtClean="0"/>
              <a:t>instruction</a:t>
            </a:r>
          </a:p>
          <a:p>
            <a:pPr marL="457200" lvl="1" indent="0">
              <a:buNone/>
            </a:pPr>
            <a:r>
              <a:rPr lang="en-US" sz="2800" dirty="0" smtClean="0"/>
              <a:t>		(</a:t>
            </a:r>
            <a:r>
              <a:rPr lang="en-US" sz="2800" dirty="0"/>
              <a:t>National Research Council, 2001) </a:t>
            </a:r>
          </a:p>
        </p:txBody>
      </p:sp>
    </p:spTree>
    <p:extLst>
      <p:ext uri="{BB962C8B-B14F-4D97-AF65-F5344CB8AC3E}">
        <p14:creationId xmlns:p14="http://schemas.microsoft.com/office/powerpoint/2010/main" val="38457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7108</TotalTime>
  <Words>885</Words>
  <Application>Microsoft Office PowerPoint</Application>
  <PresentationFormat>On-screen Show (4:3)</PresentationFormat>
  <Paragraphs>196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MS PGothic</vt:lpstr>
      <vt:lpstr>Arial</vt:lpstr>
      <vt:lpstr>Arial Narrow</vt:lpstr>
      <vt:lpstr>Calibri</vt:lpstr>
      <vt:lpstr>Rage Italic</vt:lpstr>
      <vt:lpstr>Symbol</vt:lpstr>
      <vt:lpstr>Times New Roman</vt:lpstr>
      <vt:lpstr>Wingdings</vt:lpstr>
      <vt:lpstr>Office Theme</vt:lpstr>
      <vt:lpstr>Evidence Based Practice Training</vt:lpstr>
      <vt:lpstr>Objectives</vt:lpstr>
      <vt:lpstr>What are EBPs?</vt:lpstr>
      <vt:lpstr>Evidence – Based Practices (2014)</vt:lpstr>
      <vt:lpstr>For All EBPs</vt:lpstr>
      <vt:lpstr>VISUAL SUPPORTS</vt:lpstr>
      <vt:lpstr>Why use visual supports?</vt:lpstr>
      <vt:lpstr>Who uses visual supports?</vt:lpstr>
      <vt:lpstr>Definition of Visual Supports</vt:lpstr>
      <vt:lpstr>Target Skills Addressed</vt:lpstr>
      <vt:lpstr>Types of Visual Supports</vt:lpstr>
      <vt:lpstr>Examples of Visual Supports</vt:lpstr>
      <vt:lpstr>Examples of Visual Supports</vt:lpstr>
      <vt:lpstr>Examples of Visual Supports</vt:lpstr>
      <vt:lpstr>Examples of Visual Supports</vt:lpstr>
      <vt:lpstr>Examples of Visual Supports</vt:lpstr>
      <vt:lpstr>Examples of Visual Supports</vt:lpstr>
      <vt:lpstr>Examples of Visual Supports</vt:lpstr>
      <vt:lpstr>Examples of Visual Supports</vt:lpstr>
      <vt:lpstr>Steps for Implementation</vt:lpstr>
      <vt:lpstr>Implementation Checklist for Visual Supports</vt:lpstr>
      <vt:lpstr>Collecting Data – Visual Schedule</vt:lpstr>
      <vt:lpstr>The Key to Effective Use of Visual Supports</vt:lpstr>
      <vt:lpstr>Summary:</vt:lpstr>
      <vt:lpstr>To Learn More…</vt:lpstr>
      <vt:lpstr>Evidence-based Practice Resources</vt:lpstr>
      <vt:lpstr>EBP Case Studies for High School</vt:lpstr>
      <vt:lpstr>EBP Literature Review</vt:lpstr>
      <vt:lpstr>Autism Internet Modules</vt:lpstr>
      <vt:lpstr>Action Plan</vt:lpstr>
      <vt:lpstr>Questions</vt:lpstr>
    </vt:vector>
  </TitlesOfParts>
  <Company>FPG Child Development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Kucharczyk</dc:creator>
  <cp:lastModifiedBy>Kucharczyk, Suzanne</cp:lastModifiedBy>
  <cp:revision>118</cp:revision>
  <cp:lastPrinted>2014-07-17T18:07:47Z</cp:lastPrinted>
  <dcterms:created xsi:type="dcterms:W3CDTF">2014-07-15T00:55:10Z</dcterms:created>
  <dcterms:modified xsi:type="dcterms:W3CDTF">2015-01-28T05:16:55Z</dcterms:modified>
</cp:coreProperties>
</file>